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slide" Target="slides/slide21.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5" name="Shape 155"/>
        <p:cNvGrpSpPr/>
        <p:nvPr/>
      </p:nvGrpSpPr>
      <p:grpSpPr>
        <a:xfrm>
          <a:off x="0" y="0"/>
          <a:ext cx="0" cy="0"/>
          <a:chOff x="0" y="0"/>
          <a:chExt cx="0" cy="0"/>
        </a:xfrm>
      </p:grpSpPr>
      <p:sp>
        <p:nvSpPr>
          <p:cNvPr id="156" name="Shape 1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 name="Shape 1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7" name="Shape 57"/>
        <p:cNvGrpSpPr/>
        <p:nvPr/>
      </p:nvGrpSpPr>
      <p:grpSpPr>
        <a:xfrm>
          <a:off x="0" y="0"/>
          <a:ext cx="0" cy="0"/>
          <a:chOff x="0" y="0"/>
          <a:chExt cx="0" cy="0"/>
        </a:xfrm>
      </p:grpSpPr>
      <p:sp>
        <p:nvSpPr>
          <p:cNvPr id="58" name="Shape 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 name="Shape 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8" name="Shape 168"/>
        <p:cNvGrpSpPr/>
        <p:nvPr/>
      </p:nvGrpSpPr>
      <p:grpSpPr>
        <a:xfrm>
          <a:off x="0" y="0"/>
          <a:ext cx="0" cy="0"/>
          <a:chOff x="0" y="0"/>
          <a:chExt cx="0" cy="0"/>
        </a:xfrm>
      </p:grpSpPr>
      <p:sp>
        <p:nvSpPr>
          <p:cNvPr id="169" name="Shape 16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0" name="Shape 17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4" name="Shape 174"/>
        <p:cNvGrpSpPr/>
        <p:nvPr/>
      </p:nvGrpSpPr>
      <p:grpSpPr>
        <a:xfrm>
          <a:off x="0" y="0"/>
          <a:ext cx="0" cy="0"/>
          <a:chOff x="0" y="0"/>
          <a:chExt cx="0" cy="0"/>
        </a:xfrm>
      </p:grpSpPr>
      <p:sp>
        <p:nvSpPr>
          <p:cNvPr id="175" name="Shape 17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6" name="Shape 17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hyperlink" Target="http://smira.ru/wp-content/uploads/2011/08/heapy.html"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0.xml"/><Relationship Id="rId3" Type="http://schemas.openxmlformats.org/officeDocument/2006/relationships/image" Target="../media/image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charlesproxy.com" TargetMode="External"/><Relationship Id="rId4" Type="http://schemas.openxmlformats.org/officeDocument/2006/relationships/hyperlink" Target="https://www.charlesproxy.com/documentation/using-charles/ssl-certificate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ctrTitle"/>
          </p:nvPr>
        </p:nvSpPr>
        <p:spPr>
          <a:xfrm>
            <a:off x="133250" y="838125"/>
            <a:ext cx="8520600" cy="1676400"/>
          </a:xfrm>
          <a:prstGeom prst="rect">
            <a:avLst/>
          </a:prstGeom>
        </p:spPr>
        <p:txBody>
          <a:bodyPr anchorCtr="0" anchor="b" bIns="91425" lIns="91425" rIns="91425" tIns="91425">
            <a:noAutofit/>
          </a:bodyPr>
          <a:lstStyle/>
          <a:p>
            <a:pPr lvl="0">
              <a:spcBef>
                <a:spcPts val="0"/>
              </a:spcBef>
              <a:buNone/>
            </a:pPr>
            <a:r>
              <a:rPr lang="en"/>
              <a:t>Python Debugging </a:t>
            </a:r>
          </a:p>
          <a:p>
            <a:pPr lvl="0">
              <a:spcBef>
                <a:spcPts val="0"/>
              </a:spcBef>
              <a:buNone/>
            </a:pPr>
            <a:r>
              <a:rPr lang="en" sz="3000"/>
              <a:t>with PUDB, Charles, and cProfile</a:t>
            </a:r>
          </a:p>
        </p:txBody>
      </p:sp>
      <p:sp>
        <p:nvSpPr>
          <p:cNvPr id="55" name="Shape 55"/>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a:spcBef>
                <a:spcPts val="0"/>
              </a:spcBef>
              <a:buNone/>
            </a:pPr>
            <a:r>
              <a:rPr lang="en" sz="2400"/>
              <a:t>aka ARG! WHY AREN’T YOU WORKING????</a:t>
            </a:r>
          </a:p>
        </p:txBody>
      </p:sp>
      <p:sp>
        <p:nvSpPr>
          <p:cNvPr id="56" name="Shape 56"/>
          <p:cNvSpPr txBox="1"/>
          <p:nvPr/>
        </p:nvSpPr>
        <p:spPr>
          <a:xfrm>
            <a:off x="2211150" y="3721525"/>
            <a:ext cx="4721700" cy="878700"/>
          </a:xfrm>
          <a:prstGeom prst="rect">
            <a:avLst/>
          </a:prstGeom>
          <a:noFill/>
          <a:ln>
            <a:noFill/>
          </a:ln>
        </p:spPr>
        <p:txBody>
          <a:bodyPr anchorCtr="0" anchor="t" bIns="91425" lIns="91425" rIns="91425" tIns="91425">
            <a:noAutofit/>
          </a:bodyPr>
          <a:lstStyle/>
          <a:p>
            <a:pPr lvl="0" algn="ctr">
              <a:spcBef>
                <a:spcPts val="0"/>
              </a:spcBef>
              <a:buNone/>
            </a:pPr>
            <a:r>
              <a:rPr lang="en"/>
              <a:t>Christopher Beacham / Lady Red, </a:t>
            </a:r>
          </a:p>
          <a:p>
            <a:pPr lvl="0" rtl="0" algn="ctr">
              <a:spcBef>
                <a:spcPts val="0"/>
              </a:spcBef>
              <a:buNone/>
            </a:pPr>
            <a:r>
              <a:rPr lang="en"/>
              <a:t>Sr. Engineer @ Hipmunk</a:t>
            </a:r>
          </a:p>
          <a:p>
            <a:pPr lvl="0" algn="ctr">
              <a:spcBef>
                <a:spcPts val="0"/>
              </a:spcBef>
              <a:buNone/>
            </a:pPr>
            <a:r>
              <a:rPr lang="en"/>
              <a:t>Created for Noisebridge Python Class, share freely</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8" name="Shape 108"/>
        <p:cNvGrpSpPr/>
        <p:nvPr/>
      </p:nvGrpSpPr>
      <p:grpSpPr>
        <a:xfrm>
          <a:off x="0" y="0"/>
          <a:ext cx="0" cy="0"/>
          <a:chOff x="0" y="0"/>
          <a:chExt cx="0" cy="0"/>
        </a:xfrm>
      </p:grpSpPr>
      <p:sp>
        <p:nvSpPr>
          <p:cNvPr id="109" name="Shape 10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Monitor Traffic Demo</a:t>
            </a:r>
          </a:p>
        </p:txBody>
      </p:sp>
      <p:sp>
        <p:nvSpPr>
          <p:cNvPr id="110" name="Shape 110"/>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lnSpc>
                <a:spcPct val="100000"/>
              </a:lnSpc>
              <a:spcBef>
                <a:spcPts val="1000"/>
              </a:spcBef>
              <a:spcAft>
                <a:spcPts val="100"/>
              </a:spcAft>
              <a:buNone/>
            </a:pPr>
            <a:r>
              <a:rPr lang="en" sz="1400"/>
              <a:t>For a basic demo, lets just open charles and click the ‘record’ button. </a:t>
            </a:r>
            <a:br>
              <a:rPr lang="en" sz="1400"/>
            </a:br>
            <a:r>
              <a:rPr lang="en" sz="1400"/>
              <a:t>If we open a web browser we should be able to see the requests coming in real time. Try a hipmunk flight search.</a:t>
            </a:r>
          </a:p>
          <a:p>
            <a:pPr lvl="0">
              <a:lnSpc>
                <a:spcPct val="100000"/>
              </a:lnSpc>
              <a:spcBef>
                <a:spcPts val="1000"/>
              </a:spcBef>
              <a:spcAft>
                <a:spcPts val="100"/>
              </a:spcAft>
              <a:buNone/>
            </a:pPr>
            <a:r>
              <a:rPr lang="en" sz="1400"/>
              <a:t>There are two views - structure and sequence.</a:t>
            </a:r>
          </a:p>
          <a:p>
            <a:pPr lvl="0">
              <a:lnSpc>
                <a:spcPct val="100000"/>
              </a:lnSpc>
              <a:spcBef>
                <a:spcPts val="1000"/>
              </a:spcBef>
              <a:spcAft>
                <a:spcPts val="100"/>
              </a:spcAft>
              <a:buNone/>
            </a:pPr>
            <a:r>
              <a:rPr lang="en" sz="1400"/>
              <a:t>Sequence - filterable list of requests as they come in. sort by time,path, code, whatever.</a:t>
            </a:r>
          </a:p>
          <a:p>
            <a:pPr lvl="0">
              <a:lnSpc>
                <a:spcPct val="100000"/>
              </a:lnSpc>
              <a:spcBef>
                <a:spcPts val="1000"/>
              </a:spcBef>
              <a:spcAft>
                <a:spcPts val="100"/>
              </a:spcAft>
              <a:buNone/>
            </a:pPr>
            <a:r>
              <a:rPr lang="en" sz="1400"/>
              <a:t>Structure - see requests by domain in a tree-structure. </a:t>
            </a:r>
          </a:p>
          <a:p>
            <a:pPr indent="-317500" lvl="0" marL="457200">
              <a:spcBef>
                <a:spcPts val="1000"/>
              </a:spcBef>
              <a:spcAft>
                <a:spcPts val="100"/>
              </a:spcAft>
              <a:buSzPct val="100000"/>
              <a:buChar char="-"/>
            </a:pPr>
            <a:r>
              <a:rPr lang="en" sz="1400"/>
              <a:t>Things to show:</a:t>
            </a:r>
          </a:p>
          <a:p>
            <a:pPr indent="-317500" lvl="1" marL="914400" rtl="0">
              <a:spcBef>
                <a:spcPts val="1000"/>
              </a:spcBef>
              <a:spcAft>
                <a:spcPts val="100"/>
              </a:spcAft>
              <a:buSzPct val="100000"/>
              <a:buChar char="-"/>
            </a:pPr>
            <a:r>
              <a:rPr lang="en"/>
              <a:t>Request - query, headers, cookies, curl command, repeat, edit</a:t>
            </a:r>
          </a:p>
          <a:p>
            <a:pPr indent="-228600" lvl="1" marL="914400" rtl="0">
              <a:spcBef>
                <a:spcPts val="0"/>
              </a:spcBef>
              <a:buChar char="-"/>
            </a:pPr>
            <a:r>
              <a:rPr lang="en"/>
              <a:t>Response - headers, json, compressed, </a:t>
            </a:r>
          </a:p>
          <a:p>
            <a:pPr indent="-228600" lvl="1" marL="914400" rtl="0">
              <a:spcBef>
                <a:spcPts val="0"/>
              </a:spcBef>
              <a:buChar char="-"/>
            </a:pPr>
            <a:r>
              <a:rPr lang="en"/>
              <a:t>Summary/chart (select multiple for gant chart)</a:t>
            </a:r>
          </a:p>
          <a:p>
            <a:pPr indent="-228600" lvl="1" marL="914400" rtl="0">
              <a:spcBef>
                <a:spcPts val="0"/>
              </a:spcBef>
              <a:buChar char="-"/>
            </a:pPr>
            <a:r>
              <a:rPr lang="en"/>
              <a:t>Saving a request/response or entire ses	sion (great for jira tickets!)</a:t>
            </a:r>
          </a:p>
          <a:p>
            <a:pPr indent="-228600" lvl="1" marL="914400">
              <a:spcBef>
                <a:spcPts val="0"/>
              </a:spcBef>
              <a:buChar char="-"/>
            </a:pPr>
            <a:r>
              <a:rPr lang="en"/>
              <a:t>Trash can clears, record button toggles recording.</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Other web tools</a:t>
            </a:r>
          </a:p>
        </p:txBody>
      </p:sp>
      <p:sp>
        <p:nvSpPr>
          <p:cNvPr id="116" name="Shape 116"/>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1400"/>
              <a:t>As previously mentioned:</a:t>
            </a:r>
          </a:p>
          <a:p>
            <a:pPr lvl="0">
              <a:spcBef>
                <a:spcPts val="0"/>
              </a:spcBef>
              <a:buNone/>
            </a:pPr>
            <a:r>
              <a:rPr lang="en" sz="1400"/>
              <a:t>Command line swiss army knife -Netcat (nc)</a:t>
            </a:r>
          </a:p>
          <a:p>
            <a:pPr lvl="0">
              <a:spcBef>
                <a:spcPts val="0"/>
              </a:spcBef>
              <a:buNone/>
            </a:pPr>
            <a:r>
              <a:rPr lang="en" sz="1400"/>
              <a:t>Packet analysis - Wireshark, ettercap, tcpdump</a:t>
            </a:r>
          </a:p>
          <a:p>
            <a:pPr lvl="0">
              <a:spcBef>
                <a:spcPts val="0"/>
              </a:spcBef>
              <a:buNone/>
            </a:pPr>
            <a:r>
              <a:rPr lang="en" sz="1400"/>
              <a:t>Network requests from one page - google chrome network tab</a:t>
            </a:r>
          </a:p>
          <a:p>
            <a:pPr lvl="0">
              <a:spcBef>
                <a:spcPts val="0"/>
              </a:spcBef>
              <a:buNone/>
            </a:pPr>
            <a:r>
              <a:rPr lang="en" sz="1400"/>
              <a:t>Web debugging proxys - Charles, Fiddler, mitmproxy (CLI)</a:t>
            </a:r>
          </a:p>
          <a:p>
            <a:pPr lvl="0">
              <a:spcBef>
                <a:spcPts val="0"/>
              </a:spcBef>
              <a:buNone/>
            </a:pPr>
            <a:r>
              <a:rPr lang="en" sz="1400"/>
              <a:t>Fiddler appears to be very similar to charles. Used to be windows only but now there’s a mac beta. I think it has scripting ability. I haven’t used it. </a:t>
            </a:r>
          </a:p>
          <a:p>
            <a:pPr lvl="0">
              <a:spcBef>
                <a:spcPts val="0"/>
              </a:spcBef>
              <a:buNone/>
            </a:pPr>
            <a:r>
              <a:rPr lang="en" sz="1400"/>
              <a:t>http://www.telerik.com/fiddler</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0" name="Shape 120"/>
        <p:cNvGrpSpPr/>
        <p:nvPr/>
      </p:nvGrpSpPr>
      <p:grpSpPr>
        <a:xfrm>
          <a:off x="0" y="0"/>
          <a:ext cx="0" cy="0"/>
          <a:chOff x="0" y="0"/>
          <a:chExt cx="0" cy="0"/>
        </a:xfrm>
      </p:grpSpPr>
      <p:sp>
        <p:nvSpPr>
          <p:cNvPr id="121" name="Shape 12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Charles is nagware</a:t>
            </a:r>
          </a:p>
        </p:txBody>
      </p:sp>
      <p:sp>
        <p:nvSpPr>
          <p:cNvPr id="122" name="Shape 122"/>
          <p:cNvSpPr txBox="1"/>
          <p:nvPr>
            <p:ph idx="1" type="body"/>
          </p:nvPr>
        </p:nvSpPr>
        <p:spPr>
          <a:xfrm>
            <a:off x="233900" y="1100600"/>
            <a:ext cx="8520600" cy="3416400"/>
          </a:xfrm>
          <a:prstGeom prst="rect">
            <a:avLst/>
          </a:prstGeom>
        </p:spPr>
        <p:txBody>
          <a:bodyPr anchorCtr="0" anchor="t" bIns="91425" lIns="91425" rIns="91425" tIns="91425">
            <a:noAutofit/>
          </a:bodyPr>
          <a:lstStyle/>
          <a:p>
            <a:pPr lvl="0">
              <a:spcBef>
                <a:spcPts val="0"/>
              </a:spcBef>
              <a:buNone/>
            </a:pPr>
            <a:r>
              <a:rPr lang="en" sz="1200">
                <a:solidFill>
                  <a:srgbClr val="333333"/>
                </a:solidFill>
              </a:rPr>
              <a:t>After you install it, it’ll keep bugging you until you buy a license. </a:t>
            </a:r>
          </a:p>
          <a:p>
            <a:pPr lvl="0">
              <a:spcBef>
                <a:spcPts val="0"/>
              </a:spcBef>
              <a:buNone/>
            </a:pPr>
            <a:r>
              <a:rPr lang="en" sz="1200">
                <a:solidFill>
                  <a:srgbClr val="333333"/>
                </a:solidFill>
              </a:rPr>
              <a:t>I think it’s just one developer building it, so yeah, if you find it useful, it’s a good cause to buy a license and support his work. </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6" name="Shape 126"/>
        <p:cNvGrpSpPr/>
        <p:nvPr/>
      </p:nvGrpSpPr>
      <p:grpSpPr>
        <a:xfrm>
          <a:off x="0" y="0"/>
          <a:ext cx="0" cy="0"/>
          <a:chOff x="0" y="0"/>
          <a:chExt cx="0" cy="0"/>
        </a:xfrm>
      </p:grpSpPr>
      <p:sp>
        <p:nvSpPr>
          <p:cNvPr id="127" name="Shape 12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Profiling</a:t>
            </a:r>
          </a:p>
        </p:txBody>
      </p:sp>
      <p:sp>
        <p:nvSpPr>
          <p:cNvPr id="128" name="Shape 128"/>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en"/>
              <a:t>Profiling is separate from debugging. It’s how to analyze your code’s performance and find areas that are taking longer than they ought to.</a:t>
            </a:r>
          </a:p>
          <a:p>
            <a:pPr indent="-228600" lvl="0" marL="457200" rtl="0">
              <a:spcBef>
                <a:spcPts val="0"/>
              </a:spcBef>
              <a:buChar char="-"/>
            </a:pPr>
            <a:r>
              <a:rPr b="1" lang="en"/>
              <a:t>Interpreting a profiler output is almost an ar</a:t>
            </a:r>
            <a:r>
              <a:rPr lang="en"/>
              <a:t>t. You have to know how long all of these functions ought to take, which requires knowledge of what they’re doing under the hood, and also of how the program is using them. You likely won’t be able to productively profile code until you are familiar with it. </a:t>
            </a:r>
          </a:p>
          <a:p>
            <a:pPr indent="-228600" lvl="0" marL="457200">
              <a:spcBef>
                <a:spcPts val="0"/>
              </a:spcBef>
              <a:buChar char="-"/>
            </a:pPr>
            <a:r>
              <a:rPr b="1" lang="en"/>
              <a:t>Always profile before making performance-related improvements</a:t>
            </a:r>
            <a:r>
              <a:rPr lang="en"/>
              <a:t>. Your assumptions about what is taking the most time are often wrong.  </a:t>
            </a:r>
            <a:r>
              <a:rPr b="1" lang="en"/>
              <a:t>Speeding up code that is already fast is useless! </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2" name="Shape 132"/>
        <p:cNvGrpSpPr/>
        <p:nvPr/>
      </p:nvGrpSpPr>
      <p:grpSpPr>
        <a:xfrm>
          <a:off x="0" y="0"/>
          <a:ext cx="0" cy="0"/>
          <a:chOff x="0" y="0"/>
          <a:chExt cx="0" cy="0"/>
        </a:xfrm>
      </p:grpSpPr>
      <p:sp>
        <p:nvSpPr>
          <p:cNvPr id="133" name="Shape 13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cProfile!</a:t>
            </a:r>
          </a:p>
        </p:txBody>
      </p:sp>
      <p:sp>
        <p:nvSpPr>
          <p:cNvPr id="134" name="Shape 134"/>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a:t>Python has 3 built-in profilers, but cProfile is the most commonly used one. </a:t>
            </a:r>
          </a:p>
          <a:p>
            <a:pPr lvl="0">
              <a:spcBef>
                <a:spcPts val="0"/>
              </a:spcBef>
              <a:buNone/>
            </a:pPr>
            <a:r>
              <a:rPr lang="en"/>
              <a:t>It’s in the standard library.</a:t>
            </a:r>
          </a:p>
          <a:p>
            <a:pPr indent="457200" lvl="0" rtl="0">
              <a:spcBef>
                <a:spcPts val="0"/>
              </a:spcBef>
              <a:buNone/>
            </a:pPr>
            <a:r>
              <a:rPr lang="en" sz="1200">
                <a:latin typeface="Courier New"/>
                <a:ea typeface="Courier New"/>
                <a:cs typeface="Courier New"/>
                <a:sym typeface="Courier New"/>
              </a:rPr>
              <a:t>python -m cProfile [-o output_file] [-s sort_order] myscript.py</a:t>
            </a:r>
          </a:p>
          <a:p>
            <a:pPr lvl="0" rtl="0">
              <a:spcBef>
                <a:spcPts val="0"/>
              </a:spcBef>
              <a:buNone/>
            </a:pPr>
            <a:r>
              <a:rPr lang="en"/>
              <a:t>Two output formats - binary and human readable.</a:t>
            </a:r>
          </a:p>
          <a:p>
            <a:pPr lvl="0" rtl="0">
              <a:spcBef>
                <a:spcPts val="0"/>
              </a:spcBef>
              <a:buNone/>
            </a:pPr>
            <a:r>
              <a:rPr lang="en"/>
              <a:t>Output can be confusing due to limitations of the profiler</a:t>
            </a:r>
          </a:p>
          <a:p>
            <a:pPr lvl="0">
              <a:spcBef>
                <a:spcPts val="0"/>
              </a:spcBef>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8" name="Shape 138"/>
        <p:cNvGrpSpPr/>
        <p:nvPr/>
      </p:nvGrpSpPr>
      <p:grpSpPr>
        <a:xfrm>
          <a:off x="0" y="0"/>
          <a:ext cx="0" cy="0"/>
          <a:chOff x="0" y="0"/>
          <a:chExt cx="0" cy="0"/>
        </a:xfrm>
      </p:grpSpPr>
      <p:sp>
        <p:nvSpPr>
          <p:cNvPr id="139" name="Shape 139"/>
          <p:cNvSpPr txBox="1"/>
          <p:nvPr>
            <p:ph type="title"/>
          </p:nvPr>
        </p:nvSpPr>
        <p:spPr>
          <a:xfrm>
            <a:off x="93825" y="445025"/>
            <a:ext cx="8520600" cy="572700"/>
          </a:xfrm>
          <a:prstGeom prst="rect">
            <a:avLst/>
          </a:prstGeom>
        </p:spPr>
        <p:txBody>
          <a:bodyPr anchorCtr="0" anchor="t" bIns="91425" lIns="91425" rIns="91425" tIns="91425">
            <a:noAutofit/>
          </a:bodyPr>
          <a:lstStyle/>
          <a:p>
            <a:pPr lvl="0">
              <a:spcBef>
                <a:spcPts val="0"/>
              </a:spcBef>
              <a:buNone/>
            </a:pPr>
            <a:r>
              <a:rPr lang="en"/>
              <a:t>“Human readable” output</a:t>
            </a:r>
          </a:p>
        </p:txBody>
      </p:sp>
      <p:sp>
        <p:nvSpPr>
          <p:cNvPr id="140" name="Shape 140"/>
          <p:cNvSpPr txBox="1"/>
          <p:nvPr>
            <p:ph idx="1" type="body"/>
          </p:nvPr>
        </p:nvSpPr>
        <p:spPr>
          <a:xfrm>
            <a:off x="377075" y="1152500"/>
            <a:ext cx="2818500" cy="3416400"/>
          </a:xfrm>
          <a:prstGeom prst="rect">
            <a:avLst/>
          </a:prstGeom>
        </p:spPr>
        <p:txBody>
          <a:bodyPr anchorCtr="0" anchor="t" bIns="91425" lIns="91425" rIns="91425" tIns="91425">
            <a:noAutofit/>
          </a:bodyPr>
          <a:lstStyle/>
          <a:p>
            <a:pPr lvl="0">
              <a:spcBef>
                <a:spcPts val="0"/>
              </a:spcBef>
              <a:buNone/>
            </a:pPr>
            <a:r>
              <a:rPr lang="en" sz="1400"/>
              <a:t>I find it’s best to sort by cumtime (cumulative time)</a:t>
            </a:r>
          </a:p>
          <a:p>
            <a:pPr lvl="0">
              <a:spcBef>
                <a:spcPts val="0"/>
              </a:spcBef>
              <a:buNone/>
            </a:pPr>
            <a:r>
              <a:rPr lang="en" sz="1400"/>
              <a:t>Difficult to distinguish which times are additive, and which times are nested. </a:t>
            </a:r>
          </a:p>
          <a:p>
            <a:pPr lvl="0">
              <a:spcBef>
                <a:spcPts val="0"/>
              </a:spcBef>
              <a:buNone/>
            </a:pPr>
            <a:r>
              <a:rPr lang="en" sz="1400"/>
              <a:t>Gets confusing for anything more than the simplest program</a:t>
            </a:r>
          </a:p>
        </p:txBody>
      </p:sp>
      <p:sp>
        <p:nvSpPr>
          <p:cNvPr id="141" name="Shape 141"/>
          <p:cNvSpPr txBox="1"/>
          <p:nvPr/>
        </p:nvSpPr>
        <p:spPr>
          <a:xfrm>
            <a:off x="4038175" y="408450"/>
            <a:ext cx="4960500" cy="4326600"/>
          </a:xfrm>
          <a:prstGeom prst="rect">
            <a:avLst/>
          </a:prstGeom>
          <a:noFill/>
          <a:ln>
            <a:noFill/>
          </a:ln>
        </p:spPr>
        <p:txBody>
          <a:bodyPr anchorCtr="0" anchor="t" bIns="91425" lIns="91425" rIns="91425" tIns="91425">
            <a:noAutofit/>
          </a:bodyPr>
          <a:lstStyle/>
          <a:p>
            <a:pPr lvl="0">
              <a:spcBef>
                <a:spcPts val="0"/>
              </a:spcBef>
              <a:buNone/>
            </a:pPr>
            <a:r>
              <a:rPr lang="en" sz="800">
                <a:latin typeface="Courier New"/>
                <a:ea typeface="Courier New"/>
                <a:cs typeface="Courier New"/>
                <a:sym typeface="Courier New"/>
              </a:rPr>
              <a:t>    </a:t>
            </a:r>
            <a:r>
              <a:rPr lang="en" sz="600">
                <a:latin typeface="Courier New"/>
                <a:ea typeface="Courier New"/>
                <a:cs typeface="Courier New"/>
                <a:sym typeface="Courier New"/>
              </a:rPr>
              <a:t>        517376 function calls (513805 primitive calls) in 2.450 seconds</a:t>
            </a:r>
          </a:p>
          <a:p>
            <a:pPr lvl="0">
              <a:spcBef>
                <a:spcPts val="0"/>
              </a:spcBef>
              <a:buNone/>
            </a:pPr>
            <a:r>
              <a:t/>
            </a:r>
            <a:endParaRPr sz="600">
              <a:latin typeface="Courier New"/>
              <a:ea typeface="Courier New"/>
              <a:cs typeface="Courier New"/>
              <a:sym typeface="Courier New"/>
            </a:endParaRPr>
          </a:p>
          <a:p>
            <a:pPr lvl="0">
              <a:spcBef>
                <a:spcPts val="0"/>
              </a:spcBef>
              <a:buNone/>
            </a:pPr>
            <a:r>
              <a:rPr lang="en" sz="600">
                <a:latin typeface="Courier New"/>
                <a:ea typeface="Courier New"/>
                <a:cs typeface="Courier New"/>
                <a:sym typeface="Courier New"/>
              </a:rPr>
              <a:t>   Ordered by: cumulative time</a:t>
            </a:r>
          </a:p>
          <a:p>
            <a:pPr lvl="0">
              <a:spcBef>
                <a:spcPts val="0"/>
              </a:spcBef>
              <a:buNone/>
            </a:pPr>
            <a:r>
              <a:t/>
            </a:r>
            <a:endParaRPr sz="600">
              <a:latin typeface="Courier New"/>
              <a:ea typeface="Courier New"/>
              <a:cs typeface="Courier New"/>
              <a:sym typeface="Courier New"/>
            </a:endParaRPr>
          </a:p>
          <a:p>
            <a:pPr lvl="0">
              <a:spcBef>
                <a:spcPts val="0"/>
              </a:spcBef>
              <a:buNone/>
            </a:pPr>
            <a:r>
              <a:rPr lang="en" sz="600">
                <a:latin typeface="Courier New"/>
                <a:ea typeface="Courier New"/>
                <a:cs typeface="Courier New"/>
                <a:sym typeface="Courier New"/>
              </a:rPr>
              <a:t>   ncalls  tottime  percall  cumtime  percall filename:lineno(function)</a:t>
            </a:r>
          </a:p>
          <a:p>
            <a:pPr lvl="0">
              <a:spcBef>
                <a:spcPts val="0"/>
              </a:spcBef>
              <a:buNone/>
            </a:pPr>
            <a:r>
              <a:rPr lang="en" sz="600">
                <a:latin typeface="Courier New"/>
                <a:ea typeface="Courier New"/>
                <a:cs typeface="Courier New"/>
                <a:sym typeface="Courier New"/>
              </a:rPr>
              <a:t>        1    0.000    0.000    2.450    2.450 profile:0(&lt;code object &lt;module&gt; at 0x103f2a1b0, file "ghiblister.py", line 24&gt;)</a:t>
            </a:r>
          </a:p>
          <a:p>
            <a:pPr lvl="0">
              <a:spcBef>
                <a:spcPts val="0"/>
              </a:spcBef>
              <a:buNone/>
            </a:pPr>
            <a:r>
              <a:rPr lang="en" sz="600">
                <a:latin typeface="Courier New"/>
                <a:ea typeface="Courier New"/>
                <a:cs typeface="Courier New"/>
                <a:sym typeface="Courier New"/>
              </a:rPr>
              <a:t>        1    0.003    0.003    2.448    2.448 ghiblister.py:24(&lt;module&gt;)</a:t>
            </a:r>
          </a:p>
          <a:p>
            <a:pPr lvl="0">
              <a:spcBef>
                <a:spcPts val="0"/>
              </a:spcBef>
              <a:buNone/>
            </a:pPr>
            <a:r>
              <a:rPr lang="en" sz="600">
                <a:latin typeface="Courier New"/>
                <a:ea typeface="Courier New"/>
                <a:cs typeface="Courier New"/>
                <a:sym typeface="Courier New"/>
              </a:rPr>
              <a:t>        1    0.001    0.001    1.857    1.857 __init__.py:42(&lt;module&gt;)</a:t>
            </a:r>
          </a:p>
          <a:p>
            <a:pPr lvl="0">
              <a:spcBef>
                <a:spcPts val="0"/>
              </a:spcBef>
              <a:buNone/>
            </a:pPr>
            <a:r>
              <a:rPr lang="en" sz="600">
                <a:latin typeface="Courier New"/>
                <a:ea typeface="Courier New"/>
                <a:cs typeface="Courier New"/>
                <a:sym typeface="Courier New"/>
              </a:rPr>
              <a:t>        1    0.005    0.005    1.703    1.703 utils.py:10(&lt;module&gt;)</a:t>
            </a:r>
          </a:p>
          <a:p>
            <a:pPr lvl="0">
              <a:spcBef>
                <a:spcPts val="0"/>
              </a:spcBef>
              <a:buNone/>
            </a:pPr>
            <a:r>
              <a:rPr lang="en" sz="600">
                <a:latin typeface="Courier New"/>
                <a:ea typeface="Courier New"/>
                <a:cs typeface="Courier New"/>
                <a:sym typeface="Courier New"/>
              </a:rPr>
              <a:t>        1    0.005    0.005    1.664    1.664 compat.py:5(&lt;module&gt;)</a:t>
            </a:r>
          </a:p>
          <a:p>
            <a:pPr lvl="0">
              <a:spcBef>
                <a:spcPts val="0"/>
              </a:spcBef>
              <a:buNone/>
            </a:pPr>
            <a:r>
              <a:rPr lang="en" sz="600">
                <a:latin typeface="Courier New"/>
                <a:ea typeface="Courier New"/>
                <a:cs typeface="Courier New"/>
                <a:sym typeface="Courier New"/>
              </a:rPr>
              <a:t>        1    0.003    0.003    1.586    1.586 __init__.py:99(&lt;module&gt;)</a:t>
            </a:r>
          </a:p>
          <a:p>
            <a:pPr lvl="0">
              <a:spcBef>
                <a:spcPts val="0"/>
              </a:spcBef>
              <a:buNone/>
            </a:pPr>
            <a:r>
              <a:rPr lang="en" sz="600">
                <a:latin typeface="Courier New"/>
                <a:ea typeface="Courier New"/>
                <a:cs typeface="Courier New"/>
                <a:sym typeface="Courier New"/>
              </a:rPr>
              <a:t>        1    0.000    0.000    1.552    1.552 decoder.py:2(&lt;module&gt;)</a:t>
            </a:r>
          </a:p>
          <a:p>
            <a:pPr lvl="0">
              <a:spcBef>
                <a:spcPts val="0"/>
              </a:spcBef>
              <a:buNone/>
            </a:pPr>
            <a:r>
              <a:rPr lang="en" sz="600">
                <a:latin typeface="Courier New"/>
                <a:ea typeface="Courier New"/>
                <a:cs typeface="Courier New"/>
                <a:sym typeface="Courier New"/>
              </a:rPr>
              <a:t>        1    0.000    0.000    1.549    1.549 scanner.py:2(&lt;module&gt;)</a:t>
            </a:r>
          </a:p>
          <a:p>
            <a:pPr lvl="0">
              <a:spcBef>
                <a:spcPts val="0"/>
              </a:spcBef>
              <a:buNone/>
            </a:pPr>
            <a:r>
              <a:rPr lang="en" sz="600">
                <a:latin typeface="Courier New"/>
                <a:ea typeface="Courier New"/>
                <a:cs typeface="Courier New"/>
                <a:sym typeface="Courier New"/>
              </a:rPr>
              <a:t>        1    0.000    0.000    1.546    1.546 scanner.py:4(_import_c_make_scanner)</a:t>
            </a:r>
          </a:p>
          <a:p>
            <a:pPr lvl="0">
              <a:spcBef>
                <a:spcPts val="0"/>
              </a:spcBef>
              <a:buNone/>
            </a:pPr>
            <a:r>
              <a:rPr lang="en" sz="600">
                <a:latin typeface="Courier New"/>
                <a:ea typeface="Courier New"/>
                <a:cs typeface="Courier New"/>
                <a:sym typeface="Courier New"/>
              </a:rPr>
              <a:t>        1    0.000    0.000    1.545    1.545 _speedups.py:1(&lt;module&gt;)</a:t>
            </a:r>
          </a:p>
          <a:p>
            <a:pPr lvl="0">
              <a:spcBef>
                <a:spcPts val="0"/>
              </a:spcBef>
              <a:buNone/>
            </a:pPr>
            <a:r>
              <a:rPr lang="en" sz="600">
                <a:latin typeface="Courier New"/>
                <a:ea typeface="Courier New"/>
                <a:cs typeface="Courier New"/>
                <a:sym typeface="Courier New"/>
              </a:rPr>
              <a:t>        1    0.002    0.002    1.545    1.545 _speedups.py:1(__bootstrap__)</a:t>
            </a:r>
          </a:p>
          <a:p>
            <a:pPr lvl="0">
              <a:spcBef>
                <a:spcPts val="0"/>
              </a:spcBef>
              <a:buNone/>
            </a:pPr>
            <a:r>
              <a:rPr lang="en" sz="600">
                <a:latin typeface="Courier New"/>
                <a:ea typeface="Courier New"/>
                <a:cs typeface="Courier New"/>
                <a:sym typeface="Courier New"/>
              </a:rPr>
              <a:t>        1    0.012    0.012    1.541    1.541 pkg_resources.py:15(&lt;module&gt;)</a:t>
            </a:r>
          </a:p>
          <a:p>
            <a:pPr lvl="0">
              <a:spcBef>
                <a:spcPts val="0"/>
              </a:spcBef>
              <a:buNone/>
            </a:pPr>
            <a:r>
              <a:rPr lang="en" sz="600">
                <a:latin typeface="Courier New"/>
                <a:ea typeface="Courier New"/>
                <a:cs typeface="Courier New"/>
                <a:sym typeface="Courier New"/>
              </a:rPr>
              <a:t>      294    0.006    0.000    0.956    0.003 pkg_resources.py:576(add_entry)</a:t>
            </a:r>
          </a:p>
          <a:p>
            <a:pPr lvl="0">
              <a:spcBef>
                <a:spcPts val="0"/>
              </a:spcBef>
              <a:buNone/>
            </a:pPr>
            <a:r>
              <a:rPr lang="en" sz="600">
                <a:latin typeface="Courier New"/>
                <a:ea typeface="Courier New"/>
                <a:cs typeface="Courier New"/>
                <a:sym typeface="Courier New"/>
              </a:rPr>
              <a:t>        1    0.000    0.000    0.869    0.869 pkg_resources.py:534(_build_master)</a:t>
            </a:r>
          </a:p>
          <a:p>
            <a:pPr lvl="0">
              <a:spcBef>
                <a:spcPts val="0"/>
              </a:spcBef>
              <a:buNone/>
            </a:pPr>
            <a:r>
              <a:rPr lang="en" sz="600">
                <a:latin typeface="Courier New"/>
                <a:ea typeface="Courier New"/>
                <a:cs typeface="Courier New"/>
                <a:sym typeface="Courier New"/>
              </a:rPr>
              <a:t>        1    0.001    0.001    0.869    0.869 pkg_resources.py:521(__init__)</a:t>
            </a:r>
          </a:p>
          <a:p>
            <a:pPr lvl="0">
              <a:spcBef>
                <a:spcPts val="0"/>
              </a:spcBef>
              <a:buNone/>
            </a:pPr>
            <a:r>
              <a:rPr lang="en" sz="600">
                <a:latin typeface="Courier New"/>
                <a:ea typeface="Courier New"/>
                <a:cs typeface="Courier New"/>
                <a:sym typeface="Courier New"/>
              </a:rPr>
              <a:t>      276    0.002    0.000    0.736    0.003 pkg_resources.py:1974(find_eggs_in_zip)</a:t>
            </a:r>
          </a:p>
          <a:p>
            <a:pPr lvl="0">
              <a:spcBef>
                <a:spcPts val="0"/>
              </a:spcBef>
              <a:buNone/>
            </a:pPr>
            <a:r>
              <a:rPr lang="en" sz="600">
                <a:latin typeface="Courier New"/>
                <a:ea typeface="Courier New"/>
                <a:cs typeface="Courier New"/>
                <a:sym typeface="Courier New"/>
              </a:rPr>
              <a:t>      308    0.002    0.000    0.704    0.002 pkg_resources.py:1512(has_metadata)</a:t>
            </a:r>
          </a:p>
          <a:p>
            <a:pPr lvl="0">
              <a:spcBef>
                <a:spcPts val="0"/>
              </a:spcBef>
              <a:buNone/>
            </a:pPr>
            <a:r>
              <a:rPr lang="en" sz="600">
                <a:latin typeface="Courier New"/>
                <a:ea typeface="Courier New"/>
                <a:cs typeface="Courier New"/>
                <a:sym typeface="Courier New"/>
              </a:rPr>
              <a:t>      186    0.001    0.000    0.694    0.004 pkg_resources.py:1869(_has)</a:t>
            </a:r>
          </a:p>
          <a:p>
            <a:pPr lvl="0">
              <a:spcBef>
                <a:spcPts val="0"/>
              </a:spcBef>
              <a:buNone/>
            </a:pPr>
            <a:r>
              <a:rPr lang="en" sz="600">
                <a:latin typeface="Courier New"/>
                <a:ea typeface="Courier New"/>
                <a:cs typeface="Courier New"/>
                <a:sym typeface="Courier New"/>
              </a:rPr>
              <a:t>      237    0.001    0.000    0.646    0.003 pkg_resources.py:1749(zipinfo)</a:t>
            </a:r>
          </a:p>
          <a:p>
            <a:pPr lvl="0">
              <a:spcBef>
                <a:spcPts val="0"/>
              </a:spcBef>
              <a:buNone/>
            </a:pPr>
            <a:r>
              <a:rPr lang="en" sz="600">
                <a:latin typeface="Courier New"/>
                <a:ea typeface="Courier New"/>
                <a:cs typeface="Courier New"/>
                <a:sym typeface="Courier New"/>
              </a:rPr>
              <a:t>      237    0.004    0.000    0.645    0.003 pkg_resources.py:1686(load)</a:t>
            </a:r>
          </a:p>
          <a:p>
            <a:pPr lvl="0">
              <a:spcBef>
                <a:spcPts val="0"/>
              </a:spcBef>
              <a:buNone/>
            </a:pPr>
            <a:r>
              <a:rPr lang="en" sz="600">
                <a:latin typeface="Courier New"/>
                <a:ea typeface="Courier New"/>
                <a:cs typeface="Courier New"/>
                <a:sym typeface="Courier New"/>
              </a:rPr>
              <a:t>       92    0.015    0.000    0.622    0.007 pkg_resources.py:1658(build)</a:t>
            </a:r>
          </a:p>
          <a:p>
            <a:pPr lvl="0">
              <a:spcBef>
                <a:spcPts val="0"/>
              </a:spcBef>
              <a:buNone/>
            </a:pPr>
            <a:r>
              <a:rPr lang="en" sz="600">
                <a:latin typeface="Courier New"/>
                <a:ea typeface="Courier New"/>
                <a:cs typeface="Courier New"/>
                <a:sym typeface="Courier New"/>
              </a:rPr>
              <a:t>        1    0.001    0.001    0.578    0.578 ghiblister.py:144(main)</a:t>
            </a:r>
          </a:p>
          <a:p>
            <a:pPr lvl="0">
              <a:spcBef>
                <a:spcPts val="0"/>
              </a:spcBef>
              <a:buNone/>
            </a:pPr>
            <a:r>
              <a:rPr lang="en" sz="600">
                <a:latin typeface="Courier New"/>
                <a:ea typeface="Courier New"/>
                <a:cs typeface="Courier New"/>
                <a:sym typeface="Courier New"/>
              </a:rPr>
              <a:t>       61    0.001    0.000    0.569    0.009 sessions.py:472(get)</a:t>
            </a:r>
          </a:p>
          <a:p>
            <a:pPr lvl="0">
              <a:spcBef>
                <a:spcPts val="0"/>
              </a:spcBef>
              <a:buNone/>
            </a:pPr>
            <a:r>
              <a:rPr lang="en" sz="600">
                <a:latin typeface="Courier New"/>
                <a:ea typeface="Courier New"/>
                <a:cs typeface="Courier New"/>
                <a:sym typeface="Courier New"/>
              </a:rPr>
              <a:t>       61    0.002    0.000    0.568    0.009 sessions.py:392(request)</a:t>
            </a:r>
          </a:p>
          <a:p>
            <a:pPr lvl="0">
              <a:spcBef>
                <a:spcPts val="0"/>
              </a:spcBef>
              <a:buNone/>
            </a:pPr>
            <a:r>
              <a:rPr lang="en" sz="600">
                <a:latin typeface="Courier New"/>
                <a:ea typeface="Courier New"/>
                <a:cs typeface="Courier New"/>
                <a:sym typeface="Courier New"/>
              </a:rPr>
              <a:t>       60    0.001    0.000    0.541    0.009 ghiblister.py:94(get_record)</a:t>
            </a:r>
          </a:p>
          <a:p>
            <a:pPr lvl="0">
              <a:spcBef>
                <a:spcPts val="0"/>
              </a:spcBef>
              <a:buNone/>
            </a:pPr>
            <a:r>
              <a:rPr lang="en" sz="600">
                <a:latin typeface="Courier New"/>
                <a:ea typeface="Courier New"/>
                <a:cs typeface="Courier New"/>
                <a:sym typeface="Courier New"/>
              </a:rPr>
              <a:t>       92    0.001    0.000    0.484    0.005 pkg_resources.py:1711(__new__)</a:t>
            </a:r>
          </a:p>
          <a:p>
            <a:pPr lvl="0">
              <a:spcBef>
                <a:spcPts val="0"/>
              </a:spcBef>
              <a:buNone/>
            </a:pPr>
            <a:r>
              <a:rPr lang="en" sz="600">
                <a:latin typeface="Courier New"/>
                <a:ea typeface="Courier New"/>
                <a:cs typeface="Courier New"/>
                <a:sym typeface="Courier New"/>
              </a:rPr>
              <a:t>       92    0.002    0.000    0.483    0.005 zipfile.py:726(__init__)</a:t>
            </a:r>
          </a:p>
          <a:p>
            <a:pPr lvl="0">
              <a:spcBef>
                <a:spcPts val="0"/>
              </a:spcBef>
              <a:buNone/>
            </a:pPr>
            <a:r>
              <a:rPr lang="en" sz="600">
                <a:latin typeface="Courier New"/>
                <a:ea typeface="Courier New"/>
                <a:cs typeface="Courier New"/>
                <a:sym typeface="Courier New"/>
              </a:rPr>
              <a:t>       92    0.204    0.002    0.479    0.005 zipfile.py:803(_RealGetContents)</a:t>
            </a:r>
          </a:p>
          <a:p>
            <a:pPr lvl="0">
              <a:spcBef>
                <a:spcPts val="0"/>
              </a:spcBef>
              <a:buNone/>
            </a:pPr>
            <a:r>
              <a:rPr lang="en" sz="600">
                <a:latin typeface="Courier New"/>
                <a:ea typeface="Courier New"/>
                <a:cs typeface="Courier New"/>
                <a:sym typeface="Courier New"/>
              </a:rPr>
              <a:t>      745    0.004    0.000    0.377    0.001 re.py:230(_compile)</a:t>
            </a:r>
          </a:p>
          <a:p>
            <a:pPr lvl="0">
              <a:spcBef>
                <a:spcPts val="0"/>
              </a:spcBef>
              <a:buNone/>
            </a:pPr>
            <a:r>
              <a:rPr lang="en" sz="600">
                <a:latin typeface="Courier New"/>
                <a:ea typeface="Courier New"/>
                <a:cs typeface="Courier New"/>
                <a:sym typeface="Courier New"/>
              </a:rPr>
              <a:t>       61    0.004    0.000    0.373    0.006 sessions.py:542(send)</a:t>
            </a:r>
          </a:p>
          <a:p>
            <a:pPr lvl="0">
              <a:spcBef>
                <a:spcPts val="0"/>
              </a:spcBef>
              <a:buNone/>
            </a:pPr>
            <a:r>
              <a:rPr lang="en" sz="600">
                <a:latin typeface="Courier New"/>
                <a:ea typeface="Courier New"/>
                <a:cs typeface="Courier New"/>
                <a:sym typeface="Courier New"/>
              </a:rPr>
              <a:t>       97    0.002    0.000    0.371    0.004 sre_compile.py:567(compile)</a:t>
            </a:r>
          </a:p>
          <a:p>
            <a:pPr lvl="0">
              <a:spcBef>
                <a:spcPts val="0"/>
              </a:spcBef>
              <a:buNone/>
            </a:pPr>
            <a:r>
              <a:rPr lang="en" sz="600">
                <a:latin typeface="Courier New"/>
                <a:ea typeface="Courier New"/>
                <a:cs typeface="Courier New"/>
                <a:sym typeface="Courier New"/>
              </a:rPr>
              <a:t>       98    0.001    0.000    0.371    0.004 re.py:192(compile)</a:t>
            </a:r>
          </a:p>
          <a:p>
            <a:pPr lvl="0">
              <a:spcBef>
                <a:spcPts val="0"/>
              </a:spcBef>
              <a:buNone/>
            </a:pPr>
            <a:r>
              <a:rPr lang="en" sz="600">
                <a:latin typeface="Courier New"/>
                <a:ea typeface="Courier New"/>
                <a:cs typeface="Courier New"/>
                <a:sym typeface="Courier New"/>
              </a:rPr>
              <a:t>       61    0.002    0.000    0.289    0.005 adapters.py:329(send)</a:t>
            </a:r>
          </a:p>
          <a:p>
            <a:pPr lvl="0">
              <a:spcBef>
                <a:spcPts val="0"/>
              </a:spcBef>
              <a:buNone/>
            </a:pPr>
            <a:r>
              <a:rPr lang="en" sz="600">
                <a:latin typeface="Courier New"/>
                <a:ea typeface="Courier New"/>
                <a:cs typeface="Courier New"/>
                <a:sym typeface="Courier New"/>
              </a:rPr>
              <a:t>        1    0.001    0.001    0.267    0.267 pkg_resources.py:864(subscribe)</a:t>
            </a:r>
          </a:p>
          <a:p>
            <a:pPr lvl="0">
              <a:spcBef>
                <a:spcPts val="0"/>
              </a:spcBef>
              <a:buNone/>
            </a:pPr>
            <a:r>
              <a:rPr lang="en" sz="600">
                <a:latin typeface="Courier New"/>
                <a:ea typeface="Courier New"/>
                <a:cs typeface="Courier New"/>
                <a:sym typeface="Courier New"/>
              </a:rPr>
              <a:t>      176    0.001    0.000    0.266    0.002 pkg_resources.py:2924(&lt;lambda&gt;)</a:t>
            </a:r>
          </a:p>
          <a:p>
            <a:pPr lvl="0">
              <a:spcBef>
                <a:spcPts val="0"/>
              </a:spcBef>
              <a:buNone/>
            </a:pPr>
            <a:r>
              <a:rPr lang="en" sz="600">
                <a:latin typeface="Courier New"/>
                <a:ea typeface="Courier New"/>
                <a:cs typeface="Courier New"/>
                <a:sym typeface="Courier New"/>
              </a:rPr>
              <a:t>      176    0.002    0.000    0.265    0.002 pkg_resources.py:2468(activate)</a:t>
            </a:r>
          </a:p>
          <a:p>
            <a:pPr lvl="0">
              <a:spcBef>
                <a:spcPts val="0"/>
              </a:spcBef>
              <a:buNone/>
            </a:pPr>
            <a:r>
              <a:rPr lang="en" sz="600">
                <a:latin typeface="Courier New"/>
                <a:ea typeface="Courier New"/>
                <a:cs typeface="Courier New"/>
                <a:sym typeface="Courier New"/>
              </a:rPr>
              <a:t>   100/97    0.001    0.000    0.242    0.002 sre_parse.py:686(parse)</a:t>
            </a:r>
          </a:p>
          <a:p>
            <a:pPr lvl="0">
              <a:spcBef>
                <a:spcPts val="0"/>
              </a:spcBef>
              <a:buClr>
                <a:schemeClr val="dk1"/>
              </a:buClr>
              <a:buFont typeface="Arial"/>
              <a:buNone/>
            </a:pPr>
            <a:r>
              <a:t/>
            </a:r>
            <a:endParaRPr sz="800">
              <a:latin typeface="Courier New"/>
              <a:ea typeface="Courier New"/>
              <a:cs typeface="Courier New"/>
              <a:sym typeface="Courier New"/>
            </a:endParaRPr>
          </a:p>
          <a:p>
            <a:pPr lvl="0">
              <a:spcBef>
                <a:spcPts val="0"/>
              </a:spcBef>
              <a:buNone/>
            </a:pPr>
            <a:r>
              <a:t/>
            </a:r>
            <a:endParaRPr sz="800">
              <a:latin typeface="Courier New"/>
              <a:ea typeface="Courier New"/>
              <a:cs typeface="Courier New"/>
              <a:sym typeface="Courier Ne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5" name="Shape 145"/>
        <p:cNvGrpSpPr/>
        <p:nvPr/>
      </p:nvGrpSpPr>
      <p:grpSpPr>
        <a:xfrm>
          <a:off x="0" y="0"/>
          <a:ext cx="0" cy="0"/>
          <a:chOff x="0" y="0"/>
          <a:chExt cx="0" cy="0"/>
        </a:xfrm>
      </p:grpSpPr>
      <p:sp>
        <p:nvSpPr>
          <p:cNvPr id="146" name="Shape 14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SnakeViz + binary output</a:t>
            </a:r>
          </a:p>
        </p:txBody>
      </p:sp>
      <p:sp>
        <p:nvSpPr>
          <p:cNvPr id="147" name="Shape 147"/>
          <p:cNvSpPr txBox="1"/>
          <p:nvPr>
            <p:ph idx="1" type="body"/>
          </p:nvPr>
        </p:nvSpPr>
        <p:spPr>
          <a:xfrm>
            <a:off x="311700" y="1065325"/>
            <a:ext cx="2709600" cy="3416400"/>
          </a:xfrm>
          <a:prstGeom prst="rect">
            <a:avLst/>
          </a:prstGeom>
        </p:spPr>
        <p:txBody>
          <a:bodyPr anchorCtr="0" anchor="t" bIns="91425" lIns="91425" rIns="91425" tIns="91425">
            <a:noAutofit/>
          </a:bodyPr>
          <a:lstStyle/>
          <a:p>
            <a:pPr lvl="0">
              <a:spcBef>
                <a:spcPts val="0"/>
              </a:spcBef>
              <a:buNone/>
            </a:pPr>
            <a:r>
              <a:rPr lang="en" sz="1400"/>
              <a:t>cProfile can make binary output that can be read by several tools.</a:t>
            </a:r>
            <a:br>
              <a:rPr lang="en" sz="1400"/>
            </a:br>
            <a:r>
              <a:rPr lang="en" sz="1400"/>
              <a:t>I like </a:t>
            </a:r>
            <a:r>
              <a:rPr lang="en" sz="1400">
                <a:latin typeface="Courier New"/>
                <a:ea typeface="Courier New"/>
                <a:cs typeface="Courier New"/>
                <a:sym typeface="Courier New"/>
              </a:rPr>
              <a:t>runsnakerun </a:t>
            </a:r>
            <a:r>
              <a:rPr lang="en" sz="1400"/>
              <a:t>and</a:t>
            </a:r>
            <a:r>
              <a:rPr lang="en" sz="1400">
                <a:latin typeface="Courier New"/>
                <a:ea typeface="Courier New"/>
                <a:cs typeface="Courier New"/>
                <a:sym typeface="Courier New"/>
              </a:rPr>
              <a:t> snakeviz</a:t>
            </a:r>
          </a:p>
        </p:txBody>
      </p:sp>
      <p:pic>
        <p:nvPicPr>
          <p:cNvPr id="148" name="Shape 148"/>
          <p:cNvPicPr preferRelativeResize="0"/>
          <p:nvPr/>
        </p:nvPicPr>
        <p:blipFill>
          <a:blip r:embed="rId3">
            <a:alphaModFix/>
          </a:blip>
          <a:stretch>
            <a:fillRect/>
          </a:stretch>
        </p:blipFill>
        <p:spPr>
          <a:xfrm>
            <a:off x="747825" y="2385152"/>
            <a:ext cx="2979750" cy="2505025"/>
          </a:xfrm>
          <a:prstGeom prst="rect">
            <a:avLst/>
          </a:prstGeom>
          <a:noFill/>
          <a:ln>
            <a:noFill/>
          </a:ln>
        </p:spPr>
      </p:pic>
      <p:pic>
        <p:nvPicPr>
          <p:cNvPr id="149" name="Shape 149"/>
          <p:cNvPicPr preferRelativeResize="0"/>
          <p:nvPr/>
        </p:nvPicPr>
        <p:blipFill>
          <a:blip r:embed="rId4">
            <a:alphaModFix/>
          </a:blip>
          <a:stretch>
            <a:fillRect/>
          </a:stretch>
        </p:blipFill>
        <p:spPr>
          <a:xfrm>
            <a:off x="3822472" y="1017724"/>
            <a:ext cx="4893625" cy="3709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3" name="Shape 153"/>
        <p:cNvGrpSpPr/>
        <p:nvPr/>
      </p:nvGrpSpPr>
      <p:grpSpPr>
        <a:xfrm>
          <a:off x="0" y="0"/>
          <a:ext cx="0" cy="0"/>
          <a:chOff x="0" y="0"/>
          <a:chExt cx="0" cy="0"/>
        </a:xfrm>
      </p:grpSpPr>
      <p:pic>
        <p:nvPicPr>
          <p:cNvPr id="154" name="Shape 154"/>
          <p:cNvPicPr preferRelativeResize="0"/>
          <p:nvPr/>
        </p:nvPicPr>
        <p:blipFill>
          <a:blip r:embed="rId3">
            <a:alphaModFix/>
          </a:blip>
          <a:stretch>
            <a:fillRect/>
          </a:stretch>
        </p:blipFill>
        <p:spPr>
          <a:xfrm>
            <a:off x="951935" y="225025"/>
            <a:ext cx="7240128" cy="48386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8" name="Shape 158"/>
        <p:cNvGrpSpPr/>
        <p:nvPr/>
      </p:nvGrpSpPr>
      <p:grpSpPr>
        <a:xfrm>
          <a:off x="0" y="0"/>
          <a:ext cx="0" cy="0"/>
          <a:chOff x="0" y="0"/>
          <a:chExt cx="0" cy="0"/>
        </a:xfrm>
      </p:grpSpPr>
      <p:sp>
        <p:nvSpPr>
          <p:cNvPr id="159" name="Shape 15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Profiling Tips and Tricks</a:t>
            </a:r>
          </a:p>
        </p:txBody>
      </p:sp>
      <p:sp>
        <p:nvSpPr>
          <p:cNvPr id="160" name="Shape 160"/>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en"/>
              <a:t>The profiling visualizers can often take a lot of profiling traces as arguments. Try passing them a glob like “snakeviz *” to profile all the output files in a directory</a:t>
            </a:r>
          </a:p>
          <a:p>
            <a:pPr indent="-228600" lvl="0" marL="457200" rtl="0">
              <a:spcBef>
                <a:spcPts val="0"/>
              </a:spcBef>
              <a:buChar char="-"/>
            </a:pPr>
            <a:r>
              <a:rPr lang="en"/>
              <a:t>Profile visualizers don’t have the full stack trace on each sample, so if you have a complicated function call pattern (say, </a:t>
            </a:r>
            <a:r>
              <a:rPr lang="en">
                <a:latin typeface="Courier New"/>
                <a:ea typeface="Courier New"/>
                <a:cs typeface="Courier New"/>
                <a:sym typeface="Courier New"/>
              </a:rPr>
              <a:t>foo</a:t>
            </a:r>
            <a:r>
              <a:rPr lang="en"/>
              <a:t> and </a:t>
            </a:r>
            <a:r>
              <a:rPr lang="en">
                <a:latin typeface="Courier New"/>
                <a:ea typeface="Courier New"/>
                <a:cs typeface="Courier New"/>
                <a:sym typeface="Courier New"/>
              </a:rPr>
              <a:t>bar</a:t>
            </a:r>
            <a:r>
              <a:rPr lang="en"/>
              <a:t> both call </a:t>
            </a:r>
            <a:r>
              <a:rPr lang="en">
                <a:latin typeface="Courier New"/>
                <a:ea typeface="Courier New"/>
                <a:cs typeface="Courier New"/>
                <a:sym typeface="Courier New"/>
              </a:rPr>
              <a:t>baz</a:t>
            </a:r>
            <a:r>
              <a:rPr lang="en"/>
              <a:t>), you can see this strange behavior where the children take longer than the parents. I have included an example in </a:t>
            </a:r>
            <a:r>
              <a:rPr lang="en">
                <a:latin typeface="Courier New"/>
                <a:ea typeface="Courier New"/>
                <a:cs typeface="Courier New"/>
                <a:sym typeface="Courier New"/>
              </a:rPr>
              <a:t>call_graph_example.py</a:t>
            </a:r>
          </a:p>
          <a:p>
            <a:pPr indent="-228600" lvl="0" marL="457200" rtl="0">
              <a:spcBef>
                <a:spcPts val="0"/>
              </a:spcBef>
              <a:buChar char="-"/>
            </a:pPr>
            <a:r>
              <a:rPr lang="en"/>
              <a:t>Profiling is tough, it can be hard to make big wins, but it can tell you where to focus your attention</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4" name="Shape 164"/>
        <p:cNvGrpSpPr/>
        <p:nvPr/>
      </p:nvGrpSpPr>
      <p:grpSpPr>
        <a:xfrm>
          <a:off x="0" y="0"/>
          <a:ext cx="0" cy="0"/>
          <a:chOff x="0" y="0"/>
          <a:chExt cx="0" cy="0"/>
        </a:xfrm>
      </p:grpSpPr>
      <p:sp>
        <p:nvSpPr>
          <p:cNvPr id="165" name="Shape 16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Memory Profiling</a:t>
            </a:r>
          </a:p>
        </p:txBody>
      </p:sp>
      <p:sp>
        <p:nvSpPr>
          <p:cNvPr id="166" name="Shape 166"/>
          <p:cNvSpPr txBox="1"/>
          <p:nvPr>
            <p:ph idx="1" type="body"/>
          </p:nvPr>
        </p:nvSpPr>
        <p:spPr>
          <a:xfrm>
            <a:off x="311700" y="1167000"/>
            <a:ext cx="3697500" cy="3416400"/>
          </a:xfrm>
          <a:prstGeom prst="rect">
            <a:avLst/>
          </a:prstGeom>
        </p:spPr>
        <p:txBody>
          <a:bodyPr anchorCtr="0" anchor="t" bIns="91425" lIns="91425" rIns="91425" tIns="91425">
            <a:noAutofit/>
          </a:bodyPr>
          <a:lstStyle/>
          <a:p>
            <a:pPr lvl="0">
              <a:spcBef>
                <a:spcPts val="0"/>
              </a:spcBef>
              <a:buNone/>
            </a:pPr>
            <a:r>
              <a:rPr lang="en" sz="1200"/>
              <a:t>It’s possible to see the memory usage of a running python thread.</a:t>
            </a:r>
          </a:p>
          <a:p>
            <a:pPr lvl="0">
              <a:spcBef>
                <a:spcPts val="0"/>
              </a:spcBef>
              <a:buClr>
                <a:schemeClr val="dk1"/>
              </a:buClr>
              <a:buSzPct val="91666"/>
              <a:buFont typeface="Arial"/>
              <a:buNone/>
            </a:pPr>
            <a:r>
              <a:rPr lang="en" sz="1200">
                <a:latin typeface="Courier New"/>
                <a:ea typeface="Courier New"/>
                <a:cs typeface="Courier New"/>
                <a:sym typeface="Courier New"/>
              </a:rPr>
              <a:t>from guppy import hpy</a:t>
            </a:r>
          </a:p>
          <a:p>
            <a:pPr lvl="0">
              <a:spcBef>
                <a:spcPts val="0"/>
              </a:spcBef>
              <a:buClr>
                <a:schemeClr val="dk1"/>
              </a:buClr>
              <a:buSzPct val="91666"/>
              <a:buFont typeface="Arial"/>
              <a:buNone/>
            </a:pPr>
            <a:r>
              <a:rPr lang="en" sz="1200">
                <a:latin typeface="Courier New"/>
                <a:ea typeface="Courier New"/>
                <a:cs typeface="Courier New"/>
                <a:sym typeface="Courier New"/>
              </a:rPr>
              <a:t>heap = hpy()</a:t>
            </a:r>
          </a:p>
          <a:p>
            <a:pPr lvl="0">
              <a:spcBef>
                <a:spcPts val="0"/>
              </a:spcBef>
              <a:buClr>
                <a:schemeClr val="dk1"/>
              </a:buClr>
              <a:buSzPct val="91666"/>
              <a:buFont typeface="Arial"/>
              <a:buNone/>
            </a:pPr>
            <a:r>
              <a:rPr lang="en" sz="1200">
                <a:latin typeface="Courier New"/>
                <a:ea typeface="Courier New"/>
                <a:cs typeface="Courier New"/>
                <a:sym typeface="Courier New"/>
              </a:rPr>
              <a:t>print heap.heap()</a:t>
            </a:r>
          </a:p>
          <a:p>
            <a:pPr lvl="0">
              <a:spcBef>
                <a:spcPts val="0"/>
              </a:spcBef>
              <a:buNone/>
            </a:pPr>
            <a:r>
              <a:rPr lang="en" sz="1200"/>
              <a:t>Interpretation is out of scope of this talk</a:t>
            </a:r>
          </a:p>
          <a:p>
            <a:pPr lvl="0">
              <a:spcBef>
                <a:spcPts val="0"/>
              </a:spcBef>
              <a:buNone/>
            </a:pPr>
            <a:r>
              <a:rPr lang="en" sz="600" u="sng">
                <a:solidFill>
                  <a:schemeClr val="hlink"/>
                </a:solidFill>
                <a:hlinkClick r:id="rId3"/>
              </a:rPr>
              <a:t>http://smira.ru/wp-content/uploads/2011/08/heapy.html</a:t>
            </a:r>
          </a:p>
          <a:p>
            <a:pPr lvl="0">
              <a:spcBef>
                <a:spcPts val="0"/>
              </a:spcBef>
              <a:buClr>
                <a:schemeClr val="dk1"/>
              </a:buClr>
              <a:buSzPct val="183333"/>
              <a:buFont typeface="Arial"/>
              <a:buNone/>
            </a:pPr>
            <a:r>
              <a:rPr lang="en" sz="600"/>
              <a:t>http://guppy-pe.sourceforge.net/guppy.html</a:t>
            </a:r>
          </a:p>
          <a:p>
            <a:pPr lvl="0">
              <a:spcBef>
                <a:spcPts val="0"/>
              </a:spcBef>
              <a:buNone/>
            </a:pPr>
            <a:r>
              <a:t/>
            </a:r>
            <a:endParaRPr/>
          </a:p>
        </p:txBody>
      </p:sp>
      <p:sp>
        <p:nvSpPr>
          <p:cNvPr id="167" name="Shape 167"/>
          <p:cNvSpPr txBox="1"/>
          <p:nvPr/>
        </p:nvSpPr>
        <p:spPr>
          <a:xfrm>
            <a:off x="3871125" y="1213425"/>
            <a:ext cx="5134800" cy="3134700"/>
          </a:xfrm>
          <a:prstGeom prst="rect">
            <a:avLst/>
          </a:prstGeom>
          <a:noFill/>
          <a:ln>
            <a:noFill/>
          </a:ln>
        </p:spPr>
        <p:txBody>
          <a:bodyPr anchorCtr="0" anchor="ctr" bIns="91425" lIns="91425" rIns="91425" tIns="91425">
            <a:noAutofit/>
          </a:bodyPr>
          <a:lstStyle/>
          <a:p>
            <a:pPr lvl="0" rtl="0">
              <a:spcBef>
                <a:spcPts val="0"/>
              </a:spcBef>
              <a:buNone/>
            </a:pPr>
            <a:r>
              <a:rPr lang="en" sz="1000">
                <a:latin typeface="Courier New"/>
                <a:ea typeface="Courier New"/>
                <a:cs typeface="Courier New"/>
                <a:sym typeface="Courier New"/>
              </a:rPr>
              <a:t>Partition of a set of 244600 objects. Total size = 22893632 bytes.</a:t>
            </a:r>
          </a:p>
          <a:p>
            <a:pPr lvl="0" rtl="0">
              <a:spcBef>
                <a:spcPts val="0"/>
              </a:spcBef>
              <a:buNone/>
            </a:pPr>
            <a:r>
              <a:rPr lang="en" sz="1000">
                <a:latin typeface="Courier New"/>
                <a:ea typeface="Courier New"/>
                <a:cs typeface="Courier New"/>
                <a:sym typeface="Courier New"/>
              </a:rPr>
              <a:t> Index  Count   %     Size   % Cumulative  % Kind (class / dict of class)</a:t>
            </a:r>
          </a:p>
          <a:p>
            <a:pPr lvl="0" rtl="0">
              <a:spcBef>
                <a:spcPts val="0"/>
              </a:spcBef>
              <a:buNone/>
            </a:pPr>
            <a:r>
              <a:rPr lang="en" sz="1000">
                <a:latin typeface="Courier New"/>
                <a:ea typeface="Courier New"/>
                <a:cs typeface="Courier New"/>
                <a:sym typeface="Courier New"/>
              </a:rPr>
              <a:t>     0  75532  31  6915840  30   6915840  30 str</a:t>
            </a:r>
          </a:p>
          <a:p>
            <a:pPr lvl="0" rtl="0">
              <a:spcBef>
                <a:spcPts val="0"/>
              </a:spcBef>
              <a:buNone/>
            </a:pPr>
            <a:r>
              <a:rPr lang="en" sz="1000">
                <a:latin typeface="Courier New"/>
                <a:ea typeface="Courier New"/>
                <a:cs typeface="Courier New"/>
                <a:sym typeface="Courier New"/>
              </a:rPr>
              <a:t>     1  35447  14  3452576  15  10368416  45 tuple</a:t>
            </a:r>
          </a:p>
          <a:p>
            <a:pPr lvl="0" rtl="0">
              <a:spcBef>
                <a:spcPts val="0"/>
              </a:spcBef>
              <a:buNone/>
            </a:pPr>
            <a:r>
              <a:rPr lang="en" sz="1000">
                <a:latin typeface="Courier New"/>
                <a:ea typeface="Courier New"/>
                <a:cs typeface="Courier New"/>
                <a:sym typeface="Courier New"/>
              </a:rPr>
              <a:t>     2 100063  41  2401512  10  12769928  56 int</a:t>
            </a:r>
          </a:p>
          <a:p>
            <a:pPr lvl="0" rtl="0">
              <a:spcBef>
                <a:spcPts val="0"/>
              </a:spcBef>
              <a:buNone/>
            </a:pPr>
            <a:r>
              <a:rPr lang="en" sz="1000">
                <a:latin typeface="Courier New"/>
                <a:ea typeface="Courier New"/>
                <a:cs typeface="Courier New"/>
                <a:sym typeface="Courier New"/>
              </a:rPr>
              <a:t>     3    712   0  2143168   9  14913096  65 dict (no owner)</a:t>
            </a:r>
          </a:p>
          <a:p>
            <a:pPr lvl="0" rtl="0">
              <a:spcBef>
                <a:spcPts val="0"/>
              </a:spcBef>
              <a:buNone/>
            </a:pPr>
            <a:r>
              <a:rPr lang="en" sz="1000">
                <a:latin typeface="Courier New"/>
                <a:ea typeface="Courier New"/>
                <a:cs typeface="Courier New"/>
                <a:sym typeface="Courier New"/>
              </a:rPr>
              <a:t>     4   7868   3  1573600   7  16486696  72 zipfile.ZipInfo</a:t>
            </a:r>
          </a:p>
          <a:p>
            <a:pPr lvl="0" rtl="0">
              <a:spcBef>
                <a:spcPts val="0"/>
              </a:spcBef>
              <a:buNone/>
            </a:pPr>
            <a:r>
              <a:rPr lang="en" sz="1000">
                <a:latin typeface="Courier New"/>
                <a:ea typeface="Courier New"/>
                <a:cs typeface="Courier New"/>
                <a:sym typeface="Courier New"/>
              </a:rPr>
              <a:t>     5      2   0   819808   4  17306504  76 guppy.heapy.heapyc.NodeGraph</a:t>
            </a:r>
          </a:p>
          <a:p>
            <a:pPr lvl="0" rtl="0">
              <a:spcBef>
                <a:spcPts val="0"/>
              </a:spcBef>
              <a:buNone/>
            </a:pPr>
            <a:r>
              <a:rPr lang="en" sz="1000">
                <a:latin typeface="Courier New"/>
                <a:ea typeface="Courier New"/>
                <a:cs typeface="Courier New"/>
                <a:sym typeface="Courier New"/>
              </a:rPr>
              <a:t>     6    281   0   801368   4  18107872  79 dict of module</a:t>
            </a:r>
          </a:p>
          <a:p>
            <a:pPr lvl="0" rtl="0">
              <a:spcBef>
                <a:spcPts val="0"/>
              </a:spcBef>
              <a:buNone/>
            </a:pPr>
            <a:r>
              <a:rPr lang="en" sz="1000">
                <a:latin typeface="Courier New"/>
                <a:ea typeface="Courier New"/>
                <a:cs typeface="Courier New"/>
                <a:sym typeface="Courier New"/>
              </a:rPr>
              <a:t>     7   5252   2   672256   3  18780128  82 types.CodeType</a:t>
            </a:r>
          </a:p>
          <a:p>
            <a:pPr lvl="0" rtl="0">
              <a:spcBef>
                <a:spcPts val="0"/>
              </a:spcBef>
              <a:buNone/>
            </a:pPr>
            <a:r>
              <a:rPr lang="en" sz="1000">
                <a:latin typeface="Courier New"/>
                <a:ea typeface="Courier New"/>
                <a:cs typeface="Courier New"/>
                <a:sym typeface="Courier New"/>
              </a:rPr>
              <a:t>     8   5102   2   612240   3  19392368  85 function</a:t>
            </a:r>
          </a:p>
          <a:p>
            <a:pPr lvl="0" rtl="0">
              <a:spcBef>
                <a:spcPts val="0"/>
              </a:spcBef>
              <a:buNone/>
            </a:pPr>
            <a:r>
              <a:rPr lang="en" sz="1000">
                <a:latin typeface="Courier New"/>
                <a:ea typeface="Courier New"/>
                <a:cs typeface="Courier New"/>
                <a:sym typeface="Courier New"/>
              </a:rPr>
              <a:t>     9    563   0   508184   2  19900552  87 type</a:t>
            </a:r>
          </a:p>
          <a:p>
            <a:pPr lvl="0" rtl="0">
              <a:spcBef>
                <a:spcPts val="0"/>
              </a:spcBef>
              <a:buNone/>
            </a:pPr>
            <a:r>
              <a:rPr lang="en" sz="1000">
                <a:latin typeface="Courier New"/>
                <a:ea typeface="Courier New"/>
                <a:cs typeface="Courier New"/>
                <a:sym typeface="Courier New"/>
              </a:rPr>
              <a:t>&lt;258 more rows. Type e.g. '_.more' to view.&gt;</a:t>
            </a: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0" name="Shape 60"/>
        <p:cNvGrpSpPr/>
        <p:nvPr/>
      </p:nvGrpSpPr>
      <p:grpSpPr>
        <a:xfrm>
          <a:off x="0" y="0"/>
          <a:ext cx="0" cy="0"/>
          <a:chOff x="0" y="0"/>
          <a:chExt cx="0" cy="0"/>
        </a:xfrm>
      </p:grpSpPr>
      <p:sp>
        <p:nvSpPr>
          <p:cNvPr id="61" name="Shape 6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Debugging!</a:t>
            </a:r>
          </a:p>
        </p:txBody>
      </p:sp>
      <p:sp>
        <p:nvSpPr>
          <p:cNvPr id="62" name="Shape 62"/>
          <p:cNvSpPr txBox="1"/>
          <p:nvPr>
            <p:ph idx="1" type="body"/>
          </p:nvPr>
        </p:nvSpPr>
        <p:spPr>
          <a:xfrm>
            <a:off x="311700" y="1017725"/>
            <a:ext cx="8520600" cy="3416400"/>
          </a:xfrm>
          <a:prstGeom prst="rect">
            <a:avLst/>
          </a:prstGeom>
        </p:spPr>
        <p:txBody>
          <a:bodyPr anchorCtr="0" anchor="t" bIns="91425" lIns="91425" rIns="91425" tIns="91425">
            <a:noAutofit/>
          </a:bodyPr>
          <a:lstStyle/>
          <a:p>
            <a:pPr lvl="0">
              <a:spcBef>
                <a:spcPts val="0"/>
              </a:spcBef>
              <a:buNone/>
            </a:pPr>
            <a:r>
              <a:rPr lang="en"/>
              <a:t>Whether you’ve just started, or have written python for years, you probably have bugs in your code. These tools increase your visibility into what your code is doing, so you can spot errors proactively. </a:t>
            </a:r>
          </a:p>
          <a:p>
            <a:pPr lvl="0">
              <a:spcBef>
                <a:spcPts val="0"/>
              </a:spcBef>
              <a:buNone/>
            </a:pPr>
            <a:r>
              <a:rPr lang="en"/>
              <a:t>Tools we’ll cover:</a:t>
            </a:r>
          </a:p>
          <a:p>
            <a:pPr lvl="0">
              <a:spcBef>
                <a:spcPts val="0"/>
              </a:spcBef>
              <a:buNone/>
            </a:pPr>
            <a:r>
              <a:rPr lang="en"/>
              <a:t>PUDB - Interactive ncurses in-terminal debugger. </a:t>
            </a:r>
          </a:p>
          <a:p>
            <a:pPr lvl="0">
              <a:spcBef>
                <a:spcPts val="0"/>
              </a:spcBef>
              <a:buNone/>
            </a:pPr>
            <a:r>
              <a:rPr lang="en"/>
              <a:t>Charles Proxy</a:t>
            </a:r>
            <a:r>
              <a:rPr lang="en"/>
              <a:t> - Web debugging proxy. Hella useful. Nagware </a:t>
            </a:r>
          </a:p>
          <a:p>
            <a:pPr lvl="0">
              <a:spcBef>
                <a:spcPts val="0"/>
              </a:spcBef>
              <a:buClr>
                <a:schemeClr val="dk1"/>
              </a:buClr>
              <a:buSzPct val="61111"/>
              <a:buFont typeface="Arial"/>
              <a:buNone/>
            </a:pPr>
            <a:r>
              <a:rPr lang="en"/>
              <a:t>cProfile + SnakeViz - built-in python profiler and visualization tool</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1" name="Shape 171"/>
        <p:cNvGrpSpPr/>
        <p:nvPr/>
      </p:nvGrpSpPr>
      <p:grpSpPr>
        <a:xfrm>
          <a:off x="0" y="0"/>
          <a:ext cx="0" cy="0"/>
          <a:chOff x="0" y="0"/>
          <a:chExt cx="0" cy="0"/>
        </a:xfrm>
      </p:grpSpPr>
      <p:pic>
        <p:nvPicPr>
          <p:cNvPr id="172" name="Shape 172"/>
          <p:cNvPicPr preferRelativeResize="0"/>
          <p:nvPr/>
        </p:nvPicPr>
        <p:blipFill>
          <a:blip r:embed="rId3">
            <a:alphaModFix/>
          </a:blip>
          <a:stretch>
            <a:fillRect/>
          </a:stretch>
        </p:blipFill>
        <p:spPr>
          <a:xfrm>
            <a:off x="152400" y="1607810"/>
            <a:ext cx="8839200" cy="3535679"/>
          </a:xfrm>
          <a:prstGeom prst="rect">
            <a:avLst/>
          </a:prstGeom>
          <a:noFill/>
          <a:ln>
            <a:noFill/>
          </a:ln>
        </p:spPr>
      </p:pic>
      <p:sp>
        <p:nvSpPr>
          <p:cNvPr id="173" name="Shape 173"/>
          <p:cNvSpPr txBox="1"/>
          <p:nvPr/>
        </p:nvSpPr>
        <p:spPr>
          <a:xfrm>
            <a:off x="639125" y="286150"/>
            <a:ext cx="7989300" cy="1147500"/>
          </a:xfrm>
          <a:prstGeom prst="rect">
            <a:avLst/>
          </a:prstGeom>
          <a:noFill/>
          <a:ln>
            <a:noFill/>
          </a:ln>
        </p:spPr>
        <p:txBody>
          <a:bodyPr anchorCtr="0" anchor="t" bIns="91425" lIns="91425" rIns="91425" tIns="91425">
            <a:noAutofit/>
          </a:bodyPr>
          <a:lstStyle/>
          <a:p>
            <a:pPr lvl="0" rtl="0" algn="ctr">
              <a:spcBef>
                <a:spcPts val="0"/>
              </a:spcBef>
              <a:buNone/>
            </a:pPr>
            <a:r>
              <a:rPr lang="en"/>
              <a:t>Homework! </a:t>
            </a:r>
          </a:p>
          <a:p>
            <a:pPr lvl="0" rtl="0">
              <a:spcBef>
                <a:spcPts val="0"/>
              </a:spcBef>
              <a:buNone/>
            </a:pPr>
            <a:r>
              <a:rPr lang="en" sz="1200"/>
              <a:t>I wrote an example integration with Studio Ghibli Api. It’s called </a:t>
            </a:r>
            <a:r>
              <a:rPr lang="en" sz="1200">
                <a:latin typeface="Courier New"/>
                <a:ea typeface="Courier New"/>
                <a:cs typeface="Courier New"/>
                <a:sym typeface="Courier New"/>
              </a:rPr>
              <a:t>ghiblister.py</a:t>
            </a:r>
          </a:p>
          <a:p>
            <a:pPr lvl="0" rtl="0">
              <a:spcBef>
                <a:spcPts val="0"/>
              </a:spcBef>
              <a:buNone/>
            </a:pPr>
            <a:r>
              <a:rPr lang="en" sz="1200"/>
              <a:t>my</a:t>
            </a:r>
            <a:r>
              <a:rPr lang="en" sz="1200"/>
              <a:t> script sucks. It’s network in</a:t>
            </a:r>
            <a:r>
              <a:rPr lang="en" sz="1200"/>
              <a:t>efficient</a:t>
            </a:r>
            <a:r>
              <a:rPr lang="en" sz="1200"/>
              <a:t>, and super slow. Can you make it better?</a:t>
            </a:r>
            <a:br>
              <a:rPr lang="en" sz="1200"/>
            </a:br>
            <a:r>
              <a:rPr lang="en" sz="1200"/>
              <a:t>It’s a little sandbox you can use to play with these tools, and make a Studio Ghibli story builder if you want.</a:t>
            </a:r>
          </a:p>
          <a:p>
            <a:pPr lvl="0">
              <a:spcBef>
                <a:spcPts val="0"/>
              </a:spcBef>
              <a:buNone/>
            </a:pPr>
            <a:r>
              <a:rPr lang="en" sz="1200"/>
              <a:t>I included some profiles you can look at, or you can make your own. </a:t>
            </a: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7" name="Shape 177"/>
        <p:cNvGrpSpPr/>
        <p:nvPr/>
      </p:nvGrpSpPr>
      <p:grpSpPr>
        <a:xfrm>
          <a:off x="0" y="0"/>
          <a:ext cx="0" cy="0"/>
          <a:chOff x="0" y="0"/>
          <a:chExt cx="0" cy="0"/>
        </a:xfrm>
      </p:grpSpPr>
      <p:sp>
        <p:nvSpPr>
          <p:cNvPr id="178" name="Shape 178"/>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Links</a:t>
            </a:r>
          </a:p>
        </p:txBody>
      </p:sp>
      <p:sp>
        <p:nvSpPr>
          <p:cNvPr id="179" name="Shape 179"/>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Clr>
                <a:schemeClr val="dk1"/>
              </a:buClr>
              <a:buSzPct val="61111"/>
              <a:buFont typeface="Arial"/>
              <a:buNone/>
            </a:pPr>
            <a:r>
              <a:rPr lang="en"/>
              <a:t>Charles https://www.charlesproxy.com</a:t>
            </a:r>
          </a:p>
          <a:p>
            <a:pPr lvl="0">
              <a:spcBef>
                <a:spcPts val="0"/>
              </a:spcBef>
              <a:buClr>
                <a:schemeClr val="dk1"/>
              </a:buClr>
              <a:buSzPct val="61111"/>
              <a:buFont typeface="Arial"/>
              <a:buNone/>
            </a:pPr>
            <a:r>
              <a:rPr lang="en"/>
              <a:t>PUDB https://documen.tician.de/pudb/</a:t>
            </a:r>
          </a:p>
          <a:p>
            <a:pPr lvl="0">
              <a:spcBef>
                <a:spcPts val="0"/>
              </a:spcBef>
              <a:buClr>
                <a:schemeClr val="dk1"/>
              </a:buClr>
              <a:buSzPct val="61111"/>
              <a:buFont typeface="Arial"/>
              <a:buNone/>
            </a:pPr>
            <a:r>
              <a:rPr lang="en"/>
              <a:t>cProfile https://docs.python.org/2/library/profile.html</a:t>
            </a:r>
          </a:p>
          <a:p>
            <a:pPr lvl="0">
              <a:spcBef>
                <a:spcPts val="0"/>
              </a:spcBef>
              <a:buClr>
                <a:schemeClr val="dk1"/>
              </a:buClr>
              <a:buSzPct val="61111"/>
              <a:buFont typeface="Arial"/>
              <a:buNone/>
            </a:pPr>
            <a:r>
              <a:rPr lang="en"/>
              <a:t>SnakeViz (for reading cProfile output) https://jiffyclub.github.io/snakeviz/</a:t>
            </a:r>
          </a:p>
          <a:p>
            <a:pPr lvl="0">
              <a:spcBef>
                <a:spcPts val="0"/>
              </a:spcBef>
              <a:buClr>
                <a:schemeClr val="dk1"/>
              </a:buClr>
              <a:buSzPct val="61111"/>
              <a:buFont typeface="Arial"/>
              <a:buNone/>
            </a:pPr>
            <a:r>
              <a:t/>
            </a:r>
            <a:endParaRPr/>
          </a:p>
          <a:p>
            <a:pPr lvl="0">
              <a:spcBef>
                <a:spcPts val="0"/>
              </a:spcBef>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sp>
        <p:nvSpPr>
          <p:cNvPr id="67" name="Shape 6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PUDB</a:t>
            </a:r>
          </a:p>
        </p:txBody>
      </p:sp>
      <p:sp>
        <p:nvSpPr>
          <p:cNvPr id="68" name="Shape 68"/>
          <p:cNvSpPr txBox="1"/>
          <p:nvPr>
            <p:ph idx="1" type="body"/>
          </p:nvPr>
        </p:nvSpPr>
        <p:spPr>
          <a:xfrm>
            <a:off x="203350" y="1152475"/>
            <a:ext cx="4452000" cy="3416400"/>
          </a:xfrm>
          <a:prstGeom prst="rect">
            <a:avLst/>
          </a:prstGeom>
        </p:spPr>
        <p:txBody>
          <a:bodyPr anchorCtr="0" anchor="t" bIns="91425" lIns="91425" rIns="91425" tIns="91425">
            <a:noAutofit/>
          </a:bodyPr>
          <a:lstStyle/>
          <a:p>
            <a:pPr lvl="0">
              <a:spcBef>
                <a:spcPts val="0"/>
              </a:spcBef>
              <a:buNone/>
            </a:pPr>
            <a:r>
              <a:rPr lang="en"/>
              <a:t>PUDB is my favorite debugger. It’s very similar to pdb and ipdb, but it show you everything in scope, your code, and a terminal.</a:t>
            </a:r>
          </a:p>
          <a:p>
            <a:pPr lvl="0">
              <a:spcBef>
                <a:spcPts val="0"/>
              </a:spcBef>
              <a:buNone/>
            </a:pPr>
            <a:r>
              <a:rPr lang="en" sz="1200"/>
              <a:t>If you use print statements to debug now, this can give you a lot more visibility</a:t>
            </a:r>
          </a:p>
          <a:p>
            <a:pPr lvl="0">
              <a:spcBef>
                <a:spcPts val="0"/>
              </a:spcBef>
              <a:buNone/>
            </a:pPr>
            <a:r>
              <a:rPr lang="en"/>
              <a:t>Install: </a:t>
            </a:r>
            <a:r>
              <a:rPr lang="en" sz="1400">
                <a:latin typeface="Courier New"/>
                <a:ea typeface="Courier New"/>
                <a:cs typeface="Courier New"/>
                <a:sym typeface="Courier New"/>
              </a:rPr>
              <a:t>pip install pudb</a:t>
            </a:r>
          </a:p>
          <a:p>
            <a:pPr lvl="0">
              <a:spcBef>
                <a:spcPts val="0"/>
              </a:spcBef>
              <a:buNone/>
            </a:pPr>
            <a:r>
              <a:rPr lang="en"/>
              <a:t>Invoke </a:t>
            </a:r>
            <a:r>
              <a:rPr lang="en" sz="1400">
                <a:latin typeface="Courier New"/>
                <a:ea typeface="Courier New"/>
                <a:cs typeface="Courier New"/>
                <a:sym typeface="Courier New"/>
              </a:rPr>
              <a:t>import pudb; pudb.set_trace()</a:t>
            </a:r>
          </a:p>
          <a:p>
            <a:pPr lvl="0">
              <a:spcBef>
                <a:spcPts val="0"/>
              </a:spcBef>
              <a:buNone/>
            </a:pPr>
            <a:r>
              <a:rPr lang="en" sz="1400">
                <a:latin typeface="Courier New"/>
                <a:ea typeface="Courier New"/>
                <a:cs typeface="Courier New"/>
                <a:sym typeface="Courier New"/>
              </a:rPr>
              <a:t>Docs:</a:t>
            </a:r>
            <a:r>
              <a:rPr lang="en" sz="1200">
                <a:latin typeface="Courier New"/>
                <a:ea typeface="Courier New"/>
                <a:cs typeface="Courier New"/>
                <a:sym typeface="Courier New"/>
              </a:rPr>
              <a:t>https://documen.tician.de/pudb/misc.html</a:t>
            </a:r>
          </a:p>
        </p:txBody>
      </p:sp>
      <p:pic>
        <p:nvPicPr>
          <p:cNvPr id="69" name="Shape 69"/>
          <p:cNvPicPr preferRelativeResize="0"/>
          <p:nvPr/>
        </p:nvPicPr>
        <p:blipFill>
          <a:blip r:embed="rId3">
            <a:alphaModFix/>
          </a:blip>
          <a:stretch>
            <a:fillRect/>
          </a:stretch>
        </p:blipFill>
        <p:spPr>
          <a:xfrm>
            <a:off x="4771475" y="1067725"/>
            <a:ext cx="4183800" cy="300806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3" name="Shape 73"/>
        <p:cNvGrpSpPr/>
        <p:nvPr/>
      </p:nvGrpSpPr>
      <p:grpSpPr>
        <a:xfrm>
          <a:off x="0" y="0"/>
          <a:ext cx="0" cy="0"/>
          <a:chOff x="0" y="0"/>
          <a:chExt cx="0" cy="0"/>
        </a:xfrm>
      </p:grpSpPr>
      <p:pic>
        <p:nvPicPr>
          <p:cNvPr id="74" name="Shape 74"/>
          <p:cNvPicPr preferRelativeResize="0"/>
          <p:nvPr/>
        </p:nvPicPr>
        <p:blipFill>
          <a:blip r:embed="rId3">
            <a:alphaModFix/>
          </a:blip>
          <a:stretch>
            <a:fillRect/>
          </a:stretch>
        </p:blipFill>
        <p:spPr>
          <a:xfrm>
            <a:off x="152400" y="152400"/>
            <a:ext cx="8839203" cy="4724098"/>
          </a:xfrm>
          <a:prstGeom prst="rect">
            <a:avLst/>
          </a:prstGeom>
          <a:noFill/>
          <a:ln>
            <a:noFill/>
          </a:ln>
        </p:spPr>
      </p:pic>
      <p:sp>
        <p:nvSpPr>
          <p:cNvPr id="75" name="Shape 75"/>
          <p:cNvSpPr txBox="1"/>
          <p:nvPr/>
        </p:nvSpPr>
        <p:spPr>
          <a:xfrm>
            <a:off x="3326425" y="416925"/>
            <a:ext cx="3631500" cy="3566100"/>
          </a:xfrm>
          <a:prstGeom prst="rect">
            <a:avLst/>
          </a:prstGeom>
          <a:noFill/>
          <a:ln>
            <a:noFill/>
          </a:ln>
        </p:spPr>
        <p:txBody>
          <a:bodyPr anchorCtr="0" anchor="t" bIns="91425" lIns="91425" rIns="91425" tIns="91425">
            <a:noAutofit/>
          </a:bodyPr>
          <a:lstStyle/>
          <a:p>
            <a:pPr lvl="0">
              <a:spcBef>
                <a:spcPts val="0"/>
              </a:spcBef>
              <a:buNone/>
            </a:pPr>
            <a:r>
              <a:rPr lang="en" sz="1800">
                <a:solidFill>
                  <a:srgbClr val="00FFFF"/>
                </a:solidFill>
              </a:rPr>
              <a:t>? - help panel (lists commands)</a:t>
            </a:r>
          </a:p>
          <a:p>
            <a:pPr lvl="0" rtl="0">
              <a:spcBef>
                <a:spcPts val="0"/>
              </a:spcBef>
              <a:buNone/>
            </a:pPr>
            <a:r>
              <a:rPr lang="en" sz="1800">
                <a:solidFill>
                  <a:srgbClr val="00FFFF"/>
                </a:solidFill>
              </a:rPr>
              <a:t>↑/↓ -&gt; Move selected line</a:t>
            </a:r>
          </a:p>
          <a:p>
            <a:pPr lvl="0" rtl="0">
              <a:spcBef>
                <a:spcPts val="0"/>
              </a:spcBef>
              <a:buNone/>
            </a:pPr>
            <a:r>
              <a:rPr lang="en" sz="1800">
                <a:solidFill>
                  <a:srgbClr val="00FFFF"/>
                </a:solidFill>
              </a:rPr>
              <a:t>←/→ - select variables or code</a:t>
            </a:r>
          </a:p>
          <a:p>
            <a:pPr lvl="0" rtl="0">
              <a:spcBef>
                <a:spcPts val="0"/>
              </a:spcBef>
              <a:buNone/>
            </a:pPr>
            <a:r>
              <a:rPr lang="en" sz="1800">
                <a:solidFill>
                  <a:srgbClr val="00FFFF"/>
                </a:solidFill>
              </a:rPr>
              <a:t>c - continue</a:t>
            </a:r>
          </a:p>
          <a:p>
            <a:pPr lvl="0" rtl="0">
              <a:spcBef>
                <a:spcPts val="0"/>
              </a:spcBef>
              <a:buNone/>
            </a:pPr>
            <a:r>
              <a:rPr lang="en" sz="1800">
                <a:solidFill>
                  <a:srgbClr val="00FFFF"/>
                </a:solidFill>
              </a:rPr>
              <a:t>s - step into</a:t>
            </a:r>
          </a:p>
          <a:p>
            <a:pPr lvl="0" rtl="0">
              <a:spcBef>
                <a:spcPts val="0"/>
              </a:spcBef>
              <a:buNone/>
            </a:pPr>
            <a:r>
              <a:rPr lang="en" sz="1800">
                <a:solidFill>
                  <a:srgbClr val="00FFFF"/>
                </a:solidFill>
              </a:rPr>
              <a:t>n - step over</a:t>
            </a:r>
          </a:p>
          <a:p>
            <a:pPr lvl="0" rtl="0">
              <a:spcBef>
                <a:spcPts val="0"/>
              </a:spcBef>
              <a:buNone/>
            </a:pPr>
            <a:r>
              <a:rPr lang="en" sz="1800">
                <a:solidFill>
                  <a:srgbClr val="00FFFF"/>
                </a:solidFill>
              </a:rPr>
              <a:t>t - run to cursor</a:t>
            </a:r>
          </a:p>
          <a:p>
            <a:pPr lvl="0" rtl="0">
              <a:spcBef>
                <a:spcPts val="0"/>
              </a:spcBef>
              <a:buNone/>
            </a:pPr>
            <a:r>
              <a:rPr lang="en" sz="1800">
                <a:solidFill>
                  <a:srgbClr val="00FFFF"/>
                </a:solidFill>
              </a:rPr>
              <a:t>u/d - up/down stack frames!</a:t>
            </a:r>
          </a:p>
          <a:p>
            <a:pPr lvl="0" rtl="0">
              <a:spcBef>
                <a:spcPts val="0"/>
              </a:spcBef>
              <a:buNone/>
            </a:pPr>
            <a:r>
              <a:rPr lang="en" sz="1800">
                <a:solidFill>
                  <a:srgbClr val="00FFFF"/>
                </a:solidFill>
              </a:rPr>
              <a:t>b - set/unset breakpoint</a:t>
            </a:r>
          </a:p>
          <a:p>
            <a:pPr lvl="0" rtl="0">
              <a:spcBef>
                <a:spcPts val="0"/>
              </a:spcBef>
              <a:buNone/>
            </a:pPr>
            <a:r>
              <a:rPr lang="en" sz="1800">
                <a:solidFill>
                  <a:srgbClr val="00FFFF"/>
                </a:solidFill>
              </a:rPr>
              <a:t>o</a:t>
            </a:r>
            <a:r>
              <a:rPr lang="en" sz="1800">
                <a:solidFill>
                  <a:srgbClr val="00FFFF"/>
                </a:solidFill>
              </a:rPr>
              <a:t> - see program output</a:t>
            </a:r>
          </a:p>
          <a:p>
            <a:pPr lvl="0" rtl="0">
              <a:spcBef>
                <a:spcPts val="0"/>
              </a:spcBef>
              <a:buNone/>
            </a:pPr>
            <a:r>
              <a:rPr lang="en" sz="1800">
                <a:solidFill>
                  <a:srgbClr val="00FFFF"/>
                </a:solidFill>
              </a:rPr>
              <a:t>! - go to ipython</a:t>
            </a:r>
          </a:p>
          <a:p>
            <a:pPr lvl="0" rtl="0">
              <a:spcBef>
                <a:spcPts val="0"/>
              </a:spcBef>
              <a:buNone/>
            </a:pPr>
            <a:r>
              <a:rPr lang="en" sz="1800">
                <a:solidFill>
                  <a:srgbClr val="00FFFF"/>
                </a:solidFill>
              </a:rPr>
              <a:t>Ctrl x - see terminal</a:t>
            </a:r>
          </a:p>
          <a:p>
            <a:pPr lvl="0" rtl="0">
              <a:spcBef>
                <a:spcPts val="0"/>
              </a:spcBef>
              <a:buNone/>
            </a:pPr>
            <a:r>
              <a:t/>
            </a:r>
            <a:endParaRPr sz="1800">
              <a:solidFill>
                <a:srgbClr val="00FFFF"/>
              </a:solidFill>
            </a:endParaRPr>
          </a:p>
          <a:p>
            <a:pPr lvl="0" rtl="0">
              <a:spcBef>
                <a:spcPts val="0"/>
              </a:spcBef>
              <a:buNone/>
            </a:pPr>
            <a:r>
              <a:t/>
            </a:r>
            <a:endParaRPr sz="1800">
              <a:solidFill>
                <a:srgbClr val="00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x="0" y="0"/>
          <a:ext cx="0" cy="0"/>
          <a:chOff x="0" y="0"/>
          <a:chExt cx="0" cy="0"/>
        </a:xfrm>
      </p:grpSpPr>
      <p:sp>
        <p:nvSpPr>
          <p:cNvPr id="80" name="Shape 80"/>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Tips and tricks</a:t>
            </a:r>
          </a:p>
        </p:txBody>
      </p:sp>
      <p:sp>
        <p:nvSpPr>
          <p:cNvPr id="81" name="Shape 81"/>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317500" lvl="0" marL="457200" rtl="0">
              <a:spcBef>
                <a:spcPts val="0"/>
              </a:spcBef>
              <a:buSzPct val="100000"/>
              <a:buChar char="-"/>
            </a:pPr>
            <a:r>
              <a:rPr lang="en" sz="1400"/>
              <a:t>It looks like a lot of commands but you get them pretty quickly. Most are shared with pdb/ipdb.</a:t>
            </a:r>
          </a:p>
          <a:p>
            <a:pPr indent="-317500" lvl="0" marL="457200" rtl="0">
              <a:spcBef>
                <a:spcPts val="0"/>
              </a:spcBef>
              <a:buSzPct val="100000"/>
              <a:buChar char="-"/>
            </a:pPr>
            <a:r>
              <a:rPr lang="en" sz="1400"/>
              <a:t>? to get help menu, ctrl p to edit preferences</a:t>
            </a:r>
          </a:p>
          <a:p>
            <a:pPr indent="-317500" lvl="0" marL="457200" rtl="0">
              <a:spcBef>
                <a:spcPts val="0"/>
              </a:spcBef>
              <a:buSzPct val="100000"/>
              <a:buChar char="-"/>
            </a:pPr>
            <a:r>
              <a:rPr lang="en" sz="1400"/>
              <a:t>Set your variable stringifier to str or repr (it defaults to type)</a:t>
            </a:r>
          </a:p>
          <a:p>
            <a:pPr indent="-317500" lvl="0" marL="457200" rtl="0">
              <a:spcBef>
                <a:spcPts val="0"/>
              </a:spcBef>
              <a:buSzPct val="100000"/>
              <a:buChar char="-"/>
            </a:pPr>
            <a:r>
              <a:rPr lang="en" sz="1400"/>
              <a:t>You can set a ‘watch’ variable from the variable box. It can be an expression and it will show you it’s value.  So you could watch for a condition to become true, or just highlight a variable</a:t>
            </a:r>
          </a:p>
          <a:p>
            <a:pPr indent="-317500" lvl="0" marL="457200" rtl="0">
              <a:spcBef>
                <a:spcPts val="0"/>
              </a:spcBef>
              <a:buSzPct val="100000"/>
              <a:buChar char="-"/>
            </a:pPr>
            <a:r>
              <a:rPr lang="en" sz="1400"/>
              <a:t>I like set my shell to ipython, there are a few options.</a:t>
            </a:r>
          </a:p>
          <a:p>
            <a:pPr indent="-317500" lvl="0" marL="457200" rtl="0">
              <a:spcBef>
                <a:spcPts val="0"/>
              </a:spcBef>
              <a:buSzPct val="100000"/>
              <a:buChar char="-"/>
            </a:pPr>
            <a:r>
              <a:rPr lang="en" sz="1400"/>
              <a:t>If you use nose testing, you can drop into pudb on failures with the nose-pudb package</a:t>
            </a:r>
          </a:p>
          <a:p>
            <a:pPr indent="-317500" lvl="0" marL="457200" rtl="0">
              <a:spcBef>
                <a:spcPts val="0"/>
              </a:spcBef>
              <a:buSzPct val="100000"/>
              <a:buChar char="-"/>
            </a:pPr>
            <a:r>
              <a:rPr lang="en" sz="1400"/>
              <a:t>You can wrap/unwrap long variables so they don’t take up so much of your screenspace.</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5" name="Shape 85"/>
        <p:cNvGrpSpPr/>
        <p:nvPr/>
      </p:nvGrpSpPr>
      <p:grpSpPr>
        <a:xfrm>
          <a:off x="0" y="0"/>
          <a:ext cx="0" cy="0"/>
          <a:chOff x="0" y="0"/>
          <a:chExt cx="0" cy="0"/>
        </a:xfrm>
      </p:grpSpPr>
      <p:sp>
        <p:nvSpPr>
          <p:cNvPr id="86" name="Shape 8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What is Charles?</a:t>
            </a:r>
          </a:p>
        </p:txBody>
      </p:sp>
      <p:sp>
        <p:nvSpPr>
          <p:cNvPr id="87" name="Shape 87"/>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spcBef>
                <a:spcPts val="0"/>
              </a:spcBef>
              <a:buNone/>
            </a:pPr>
            <a:r>
              <a:rPr lang="en"/>
              <a:t>Web debugging proxy</a:t>
            </a:r>
          </a:p>
          <a:p>
            <a:pPr indent="-228600" lvl="0" marL="457200" rtl="0">
              <a:spcBef>
                <a:spcPts val="0"/>
              </a:spcBef>
            </a:pPr>
            <a:r>
              <a:rPr lang="en"/>
              <a:t>It shows http/https traffic that passes through the proxy</a:t>
            </a:r>
          </a:p>
          <a:p>
            <a:pPr indent="-228600" lvl="1" marL="914400" rtl="0">
              <a:spcBef>
                <a:spcPts val="0"/>
              </a:spcBef>
            </a:pPr>
            <a:r>
              <a:rPr lang="en"/>
              <a:t>This means it can break SSL if you want. (Man in the middle)</a:t>
            </a:r>
          </a:p>
          <a:p>
            <a:pPr indent="-228600" lvl="0" marL="457200" rtl="0">
              <a:spcBef>
                <a:spcPts val="0"/>
              </a:spcBef>
            </a:pPr>
            <a:r>
              <a:rPr lang="en"/>
              <a:t>You can:</a:t>
            </a:r>
          </a:p>
          <a:p>
            <a:pPr indent="-228600" lvl="1" marL="914400" rtl="0">
              <a:spcBef>
                <a:spcPts val="0"/>
              </a:spcBef>
            </a:pPr>
            <a:r>
              <a:rPr lang="en"/>
              <a:t> monitor traffic</a:t>
            </a:r>
          </a:p>
          <a:p>
            <a:pPr indent="-228600" lvl="1" marL="914400" rtl="0">
              <a:spcBef>
                <a:spcPts val="0"/>
              </a:spcBef>
            </a:pPr>
            <a:r>
              <a:rPr lang="en"/>
              <a:t> Read JSON/XML/Soap in a human readable way</a:t>
            </a:r>
          </a:p>
          <a:p>
            <a:pPr indent="-228600" lvl="1" marL="914400" rtl="0">
              <a:spcBef>
                <a:spcPts val="0"/>
              </a:spcBef>
            </a:pPr>
            <a:r>
              <a:rPr lang="en"/>
              <a:t> repeat requests (excellent for api developing)</a:t>
            </a:r>
          </a:p>
          <a:p>
            <a:pPr indent="-228600" lvl="1" marL="914400" rtl="0">
              <a:spcBef>
                <a:spcPts val="0"/>
              </a:spcBef>
            </a:pPr>
            <a:r>
              <a:rPr lang="en"/>
              <a:t> modify requests live</a:t>
            </a:r>
          </a:p>
          <a:p>
            <a:pPr indent="-228600" lvl="1" marL="914400" rtl="0">
              <a:spcBef>
                <a:spcPts val="0"/>
              </a:spcBef>
            </a:pPr>
            <a:r>
              <a:rPr lang="en"/>
              <a:t> intercept and modify responses</a:t>
            </a:r>
          </a:p>
          <a:p>
            <a:pPr indent="-228600" lvl="1" marL="914400" rtl="0">
              <a:spcBef>
                <a:spcPts val="0"/>
              </a:spcBef>
            </a:pPr>
            <a:r>
              <a:rPr lang="en"/>
              <a:t>Throttle to mimic low-speed connections like 3g or dialup</a:t>
            </a:r>
          </a:p>
          <a:p>
            <a:pPr indent="-228600" lvl="1" marL="914400" rtl="0">
              <a:spcBef>
                <a:spcPts val="0"/>
              </a:spcBef>
            </a:pPr>
            <a:r>
              <a:rPr lang="en"/>
              <a:t>Record and save traffic (excellent for jira tickets)</a:t>
            </a:r>
          </a:p>
          <a:p>
            <a:pPr indent="-228600" lvl="1" marL="914400" rtl="0">
              <a:spcBef>
                <a:spcPts val="0"/>
              </a:spcBef>
            </a:pPr>
            <a:r>
              <a:rPr lang="en"/>
              <a:t>Load testing</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1" name="Shape 91"/>
        <p:cNvGrpSpPr/>
        <p:nvPr/>
      </p:nvGrpSpPr>
      <p:grpSpPr>
        <a:xfrm>
          <a:off x="0" y="0"/>
          <a:ext cx="0" cy="0"/>
          <a:chOff x="0" y="0"/>
          <a:chExt cx="0" cy="0"/>
        </a:xfrm>
      </p:grpSpPr>
      <p:sp>
        <p:nvSpPr>
          <p:cNvPr id="92" name="Shape 92"/>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What Charles is NOT:	</a:t>
            </a:r>
          </a:p>
        </p:txBody>
      </p:sp>
      <p:sp>
        <p:nvSpPr>
          <p:cNvPr id="93" name="Shape 93"/>
          <p:cNvSpPr txBox="1"/>
          <p:nvPr>
            <p:ph idx="1" type="body"/>
          </p:nvPr>
        </p:nvSpPr>
        <p:spPr>
          <a:xfrm>
            <a:off x="311700" y="1152475"/>
            <a:ext cx="8520600" cy="3591300"/>
          </a:xfrm>
          <a:prstGeom prst="rect">
            <a:avLst/>
          </a:prstGeom>
        </p:spPr>
        <p:txBody>
          <a:bodyPr anchorCtr="0" anchor="t" bIns="91425" lIns="91425" rIns="91425" tIns="91425">
            <a:noAutofit/>
          </a:bodyPr>
          <a:lstStyle/>
          <a:p>
            <a:pPr indent="-228600" lvl="0" marL="457200" rtl="0">
              <a:spcBef>
                <a:spcPts val="0"/>
              </a:spcBef>
              <a:buChar char="-"/>
            </a:pPr>
            <a:r>
              <a:rPr lang="en"/>
              <a:t>It’s not a general purpose packet monitor. </a:t>
            </a:r>
          </a:p>
          <a:p>
            <a:pPr indent="-228600" lvl="1" marL="914400" rtl="0">
              <a:spcBef>
                <a:spcPts val="0"/>
              </a:spcBef>
              <a:buChar char="-"/>
            </a:pPr>
            <a:r>
              <a:rPr lang="en"/>
              <a:t>Only speaks HTTP, HTTPS, and SOCKS</a:t>
            </a:r>
          </a:p>
          <a:p>
            <a:pPr indent="-228600" lvl="1" marL="914400" rtl="0">
              <a:spcBef>
                <a:spcPts val="0"/>
              </a:spcBef>
              <a:buChar char="-"/>
            </a:pPr>
            <a:r>
              <a:rPr lang="en"/>
              <a:t>Use wireshark or ettercap for that</a:t>
            </a:r>
          </a:p>
          <a:p>
            <a:pPr indent="-228600" lvl="0" marL="457200" rtl="0">
              <a:spcBef>
                <a:spcPts val="0"/>
              </a:spcBef>
              <a:buChar char="-"/>
            </a:pPr>
            <a:r>
              <a:rPr lang="en"/>
              <a:t>It doesn’t display HTML</a:t>
            </a:r>
          </a:p>
          <a:p>
            <a:pPr indent="-228600" lvl="1" marL="914400" rtl="0">
              <a:spcBef>
                <a:spcPts val="0"/>
              </a:spcBef>
              <a:buChar char="-"/>
            </a:pPr>
            <a:r>
              <a:rPr lang="en"/>
              <a:t>It can validate it, but that’s it.</a:t>
            </a:r>
          </a:p>
          <a:p>
            <a:pPr indent="-228600" lvl="1" marL="914400" rtl="0">
              <a:spcBef>
                <a:spcPts val="0"/>
              </a:spcBef>
              <a:buChar char="-"/>
            </a:pPr>
            <a:r>
              <a:rPr lang="en"/>
              <a:t>Should use google chrome tools for that.</a:t>
            </a:r>
          </a:p>
          <a:p>
            <a:pPr indent="-228600" lvl="1" marL="914400" rtl="0">
              <a:spcBef>
                <a:spcPts val="0"/>
              </a:spcBef>
              <a:buChar char="-"/>
            </a:pPr>
            <a:r>
              <a:rPr lang="en"/>
              <a:t>Charles is comparable to the google chrome network tab, but more fleshed out.</a:t>
            </a:r>
          </a:p>
          <a:p>
            <a:pPr indent="-228600" lvl="0" marL="457200" rtl="0">
              <a:spcBef>
                <a:spcPts val="0"/>
              </a:spcBef>
              <a:buChar char="-"/>
            </a:pPr>
            <a:r>
              <a:rPr lang="en"/>
              <a:t>It’s not a server</a:t>
            </a:r>
          </a:p>
          <a:p>
            <a:pPr indent="-228600" lvl="1" marL="914400" rtl="0">
              <a:spcBef>
                <a:spcPts val="0"/>
              </a:spcBef>
              <a:buChar char="-"/>
            </a:pPr>
            <a:r>
              <a:rPr lang="en"/>
              <a:t>You can’t respond to requests from charles, although you CAN edit the responses to whatever you want.</a:t>
            </a:r>
          </a:p>
          <a:p>
            <a:pPr indent="-228600" lvl="1" marL="914400" rtl="0">
              <a:spcBef>
                <a:spcPts val="0"/>
              </a:spcBef>
              <a:buChar char="-"/>
            </a:pPr>
            <a:r>
              <a:rPr lang="en"/>
              <a:t>If you want a very simple server tool, you can use the command line tool NetCat</a:t>
            </a:r>
            <a:r>
              <a:rPr lang="en"/>
              <a:t> </a:t>
            </a:r>
          </a:p>
          <a:p>
            <a:pPr indent="-228600" lvl="2" marL="1371600" rtl="0">
              <a:spcBef>
                <a:spcPts val="0"/>
              </a:spcBef>
              <a:buChar char="-"/>
            </a:pPr>
            <a:r>
              <a:rPr lang="en">
                <a:latin typeface="Consolas"/>
                <a:ea typeface="Consolas"/>
                <a:cs typeface="Consolas"/>
                <a:sym typeface="Consolas"/>
              </a:rPr>
              <a:t>nc -l port # simple server</a:t>
            </a:r>
          </a:p>
          <a:p>
            <a:pPr indent="-228600" lvl="2" marL="1371600" rtl="0">
              <a:spcBef>
                <a:spcPts val="0"/>
              </a:spcBef>
              <a:buChar char="-"/>
            </a:pPr>
            <a:r>
              <a:rPr lang="en">
                <a:latin typeface="Consolas"/>
                <a:ea typeface="Consolas"/>
                <a:cs typeface="Consolas"/>
                <a:sym typeface="Consolas"/>
              </a:rPr>
              <a:t>nc domain port # simple client</a:t>
            </a:r>
            <a:r>
              <a:rPr lang="en">
                <a:latin typeface="Consolas"/>
                <a:ea typeface="Consolas"/>
                <a:cs typeface="Consolas"/>
                <a:sym typeface="Consolas"/>
              </a:rPr>
              <a:t> </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7" name="Shape 97"/>
        <p:cNvGrpSpPr/>
        <p:nvPr/>
      </p:nvGrpSpPr>
      <p:grpSpPr>
        <a:xfrm>
          <a:off x="0" y="0"/>
          <a:ext cx="0" cy="0"/>
          <a:chOff x="0" y="0"/>
          <a:chExt cx="0" cy="0"/>
        </a:xfrm>
      </p:grpSpPr>
      <p:pic>
        <p:nvPicPr>
          <p:cNvPr id="98" name="Shape 98"/>
          <p:cNvPicPr preferRelativeResize="0"/>
          <p:nvPr/>
        </p:nvPicPr>
        <p:blipFill>
          <a:blip r:embed="rId3">
            <a:alphaModFix/>
          </a:blip>
          <a:stretch>
            <a:fillRect/>
          </a:stretch>
        </p:blipFill>
        <p:spPr>
          <a:xfrm>
            <a:off x="972454" y="43600"/>
            <a:ext cx="7431491" cy="5143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2" name="Shape 102"/>
        <p:cNvGrpSpPr/>
        <p:nvPr/>
      </p:nvGrpSpPr>
      <p:grpSpPr>
        <a:xfrm>
          <a:off x="0" y="0"/>
          <a:ext cx="0" cy="0"/>
          <a:chOff x="0" y="0"/>
          <a:chExt cx="0" cy="0"/>
        </a:xfrm>
      </p:grpSpPr>
      <p:sp>
        <p:nvSpPr>
          <p:cNvPr id="103" name="Shape 10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Setting up Charles</a:t>
            </a:r>
          </a:p>
        </p:txBody>
      </p:sp>
      <p:sp>
        <p:nvSpPr>
          <p:cNvPr id="104" name="Shape 104"/>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spcBef>
                <a:spcPts val="0"/>
              </a:spcBef>
              <a:buNone/>
            </a:pPr>
            <a:r>
              <a:rPr lang="en" sz="1400"/>
              <a:t> Download from </a:t>
            </a:r>
            <a:r>
              <a:rPr lang="en" sz="1400" u="sng">
                <a:solidFill>
                  <a:schemeClr val="hlink"/>
                </a:solidFill>
                <a:latin typeface="Courier New"/>
                <a:ea typeface="Courier New"/>
                <a:cs typeface="Courier New"/>
                <a:sym typeface="Courier New"/>
                <a:hlinkClick r:id="rId3"/>
              </a:rPr>
              <a:t>https://www.charlesproxy.com</a:t>
            </a:r>
          </a:p>
          <a:p>
            <a:pPr lvl="0">
              <a:spcBef>
                <a:spcPts val="0"/>
              </a:spcBef>
              <a:buNone/>
            </a:pPr>
            <a:r>
              <a:rPr lang="en" sz="1400"/>
              <a:t>You should give it permission to set a Mac OS X Proxy</a:t>
            </a:r>
          </a:p>
          <a:p>
            <a:pPr indent="-317500" lvl="0" marL="914400" rtl="0">
              <a:spcBef>
                <a:spcPts val="0"/>
              </a:spcBef>
              <a:buSzPct val="100000"/>
              <a:buChar char="-"/>
            </a:pPr>
            <a:r>
              <a:rPr lang="en" sz="1400"/>
              <a:t>It’ll do turn this proxy on whenever it starts or quits. </a:t>
            </a:r>
          </a:p>
          <a:p>
            <a:pPr lvl="0">
              <a:spcBef>
                <a:spcPts val="0"/>
              </a:spcBef>
              <a:buNone/>
            </a:pPr>
            <a:r>
              <a:rPr lang="en" sz="1400"/>
              <a:t>It will ask about a firefox proxy, I’ve never bothered with that.</a:t>
            </a:r>
          </a:p>
          <a:p>
            <a:pPr lvl="0" rtl="0">
              <a:spcBef>
                <a:spcPts val="0"/>
              </a:spcBef>
              <a:buNone/>
            </a:pPr>
            <a:r>
              <a:rPr lang="en" sz="1400"/>
              <a:t>If you want it to break SSL, it makes it’s own SSL certificate. You can keep telling your browser to trust it, or set your computer to always trust it. (</a:t>
            </a:r>
            <a:r>
              <a:rPr lang="en" sz="1050">
                <a:solidFill>
                  <a:srgbClr val="555544"/>
                </a:solidFill>
                <a:highlight>
                  <a:srgbClr val="FFFFFF"/>
                </a:highlight>
              </a:rPr>
              <a:t>SSL Proxying &gt; Install Charles Root Certificate)</a:t>
            </a:r>
          </a:p>
          <a:p>
            <a:pPr lvl="0">
              <a:spcBef>
                <a:spcPts val="0"/>
              </a:spcBef>
              <a:buNone/>
            </a:pPr>
            <a:r>
              <a:rPr lang="en" sz="1400"/>
              <a:t>If you want to use it with a phone, you’ll have to configure that and install the charles ssl cert on the phone. Deets here: </a:t>
            </a:r>
            <a:r>
              <a:rPr lang="en" sz="1400" u="sng">
                <a:solidFill>
                  <a:schemeClr val="hlink"/>
                </a:solidFill>
                <a:hlinkClick r:id="rId4"/>
              </a:rPr>
              <a:t>https://www.charlesproxy.com/documentation/using-charles/ssl-certificates/</a:t>
            </a:r>
          </a:p>
          <a:p>
            <a:pPr lvl="0" rtl="0">
              <a:spcBef>
                <a:spcPts val="0"/>
              </a:spcBef>
              <a:buNone/>
            </a:pPr>
            <a:r>
              <a:rPr lang="en" sz="1400"/>
              <a:t>You gotta tell it which domains it should break SSL on</a:t>
            </a:r>
          </a:p>
          <a:p>
            <a:pPr lvl="0" rtl="0">
              <a:spcBef>
                <a:spcPts val="0"/>
              </a:spcBef>
              <a:buNone/>
            </a:pPr>
            <a:r>
              <a:rPr lang="en" sz="1400"/>
              <a:t> </a:t>
            </a:r>
            <a:r>
              <a:rPr lang="en"/>
              <a:t> </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